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7" r:id="rId9"/>
    <p:sldId id="269" r:id="rId10"/>
    <p:sldId id="270" r:id="rId11"/>
    <p:sldId id="273" r:id="rId12"/>
    <p:sldId id="274" r:id="rId13"/>
    <p:sldId id="272" r:id="rId14"/>
    <p:sldId id="275" r:id="rId15"/>
    <p:sldId id="276"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yX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tr-TR" smtClean="0"/>
              <a:t>Asıl başlık stili için tıklatın</a:t>
            </a:r>
            <a:endParaRPr lang="en-US"/>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13 Veri Yer Tutucusu"/>
          <p:cNvSpPr>
            <a:spLocks noGrp="1"/>
          </p:cNvSpPr>
          <p:nvPr>
            <p:ph type="dt" sz="half" idx="10"/>
          </p:nvPr>
        </p:nvSpPr>
        <p:spPr/>
        <p:txBody>
          <a:bodyPr/>
          <a:lstStyle>
            <a:lvl1pPr>
              <a:defRPr/>
            </a:lvl1pPr>
          </a:lstStyle>
          <a:p>
            <a:pPr>
              <a:defRPr/>
            </a:pPr>
            <a:fld id="{A8F25F4E-1A7B-4D61-9438-13755A9ECA83}" type="datetimeFigureOut">
              <a:rPr lang="tr-TR"/>
              <a:pPr>
                <a:defRPr/>
              </a:pPr>
              <a:t>28.09.2010</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EC36B2D5-F051-46A5-91A2-9AA0FEF6ED8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BD2F16EE-F83B-43A3-AA2D-74105F3D9A97}" type="datetimeFigureOut">
              <a:rPr lang="tr-TR"/>
              <a:pPr>
                <a:defRPr/>
              </a:pPr>
              <a:t>28.09.2010</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31E5BF45-382F-4674-B86B-F0D4724AE91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4A575ACF-AB7B-4670-873D-E7A854B8EDEE}" type="datetimeFigureOut">
              <a:rPr lang="tr-TR"/>
              <a:pPr>
                <a:defRPr/>
              </a:pPr>
              <a:t>28.09.2010</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F1FFE941-DE5E-4CBB-A6F4-0312262FF66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F206C15E-B9EE-4490-98D5-9242676FE5FA}" type="datetimeFigureOut">
              <a:rPr lang="tr-TR"/>
              <a:pPr>
                <a:defRPr/>
              </a:pPr>
              <a:t>28.09.2010</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D5C2B342-336C-469F-B15E-DA768854B417}"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13 Veri Yer Tutucusu"/>
          <p:cNvSpPr>
            <a:spLocks noGrp="1"/>
          </p:cNvSpPr>
          <p:nvPr>
            <p:ph type="dt" sz="half" idx="10"/>
          </p:nvPr>
        </p:nvSpPr>
        <p:spPr/>
        <p:txBody>
          <a:bodyPr/>
          <a:lstStyle>
            <a:lvl1pPr>
              <a:defRPr/>
            </a:lvl1pPr>
          </a:lstStyle>
          <a:p>
            <a:pPr>
              <a:defRPr/>
            </a:pPr>
            <a:fld id="{B90FF091-5250-42FE-9B82-29A1BD439C06}" type="datetimeFigureOut">
              <a:rPr lang="tr-TR"/>
              <a:pPr>
                <a:defRPr/>
              </a:pPr>
              <a:t>28.09.2010</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B8C990CA-4A71-4C58-86E5-F3EC01F52984}"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D156E10D-74ED-47DD-BE2D-13D40DC5949B}" type="datetimeFigureOut">
              <a:rPr lang="tr-TR"/>
              <a:pPr>
                <a:defRPr/>
              </a:pPr>
              <a:t>28.09.2010</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66977917-0A06-40C9-8C41-8C779B0D12DC}"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13 Veri Yer Tutucusu"/>
          <p:cNvSpPr>
            <a:spLocks noGrp="1"/>
          </p:cNvSpPr>
          <p:nvPr>
            <p:ph type="dt" sz="half" idx="10"/>
          </p:nvPr>
        </p:nvSpPr>
        <p:spPr/>
        <p:txBody>
          <a:bodyPr/>
          <a:lstStyle>
            <a:lvl1pPr>
              <a:defRPr/>
            </a:lvl1pPr>
          </a:lstStyle>
          <a:p>
            <a:pPr>
              <a:defRPr/>
            </a:pPr>
            <a:fld id="{D2FA4658-BED7-4143-830E-34D1143301C5}" type="datetimeFigureOut">
              <a:rPr lang="tr-TR"/>
              <a:pPr>
                <a:defRPr/>
              </a:pPr>
              <a:t>28.09.2010</a:t>
            </a:fld>
            <a:endParaRPr lang="tr-TR"/>
          </a:p>
        </p:txBody>
      </p:sp>
      <p:sp>
        <p:nvSpPr>
          <p:cNvPr id="8" name="2 Altbilgi Yer Tutucusu"/>
          <p:cNvSpPr>
            <a:spLocks noGrp="1"/>
          </p:cNvSpPr>
          <p:nvPr>
            <p:ph type="ftr" sz="quarter" idx="11"/>
          </p:nvPr>
        </p:nvSpPr>
        <p:spPr/>
        <p:txBody>
          <a:bodyPr/>
          <a:lstStyle>
            <a:lvl1pPr>
              <a:defRPr/>
            </a:lvl1pPr>
          </a:lstStyle>
          <a:p>
            <a:pPr>
              <a:defRPr/>
            </a:pPr>
            <a:endParaRPr lang="tr-TR"/>
          </a:p>
        </p:txBody>
      </p:sp>
      <p:sp>
        <p:nvSpPr>
          <p:cNvPr id="9" name="22 Slayt Numarası Yer Tutucusu"/>
          <p:cNvSpPr>
            <a:spLocks noGrp="1"/>
          </p:cNvSpPr>
          <p:nvPr>
            <p:ph type="sldNum" sz="quarter" idx="12"/>
          </p:nvPr>
        </p:nvSpPr>
        <p:spPr/>
        <p:txBody>
          <a:bodyPr/>
          <a:lstStyle>
            <a:lvl1pPr>
              <a:defRPr/>
            </a:lvl1pPr>
          </a:lstStyle>
          <a:p>
            <a:pPr>
              <a:defRPr/>
            </a:pPr>
            <a:fld id="{24DD4A32-DE6A-4D20-B6D2-CBFAF49BC5E3}"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13 Veri Yer Tutucusu"/>
          <p:cNvSpPr>
            <a:spLocks noGrp="1"/>
          </p:cNvSpPr>
          <p:nvPr>
            <p:ph type="dt" sz="half" idx="10"/>
          </p:nvPr>
        </p:nvSpPr>
        <p:spPr/>
        <p:txBody>
          <a:bodyPr/>
          <a:lstStyle>
            <a:lvl1pPr>
              <a:defRPr/>
            </a:lvl1pPr>
          </a:lstStyle>
          <a:p>
            <a:pPr>
              <a:defRPr/>
            </a:pPr>
            <a:fld id="{4012493D-93E1-489A-A3BD-5C9BA83504E3}" type="datetimeFigureOut">
              <a:rPr lang="tr-TR"/>
              <a:pPr>
                <a:defRPr/>
              </a:pPr>
              <a:t>28.09.2010</a:t>
            </a:fld>
            <a:endParaRPr lang="tr-TR"/>
          </a:p>
        </p:txBody>
      </p:sp>
      <p:sp>
        <p:nvSpPr>
          <p:cNvPr id="4" name="2 Altbilgi Yer Tutucusu"/>
          <p:cNvSpPr>
            <a:spLocks noGrp="1"/>
          </p:cNvSpPr>
          <p:nvPr>
            <p:ph type="ftr" sz="quarter" idx="11"/>
          </p:nvPr>
        </p:nvSpPr>
        <p:spPr/>
        <p:txBody>
          <a:bodyPr/>
          <a:lstStyle>
            <a:lvl1pPr>
              <a:defRPr/>
            </a:lvl1pPr>
          </a:lstStyle>
          <a:p>
            <a:pPr>
              <a:defRPr/>
            </a:pPr>
            <a:endParaRPr lang="tr-TR"/>
          </a:p>
        </p:txBody>
      </p:sp>
      <p:sp>
        <p:nvSpPr>
          <p:cNvPr id="5" name="22 Slayt Numarası Yer Tutucusu"/>
          <p:cNvSpPr>
            <a:spLocks noGrp="1"/>
          </p:cNvSpPr>
          <p:nvPr>
            <p:ph type="sldNum" sz="quarter" idx="12"/>
          </p:nvPr>
        </p:nvSpPr>
        <p:spPr/>
        <p:txBody>
          <a:bodyPr/>
          <a:lstStyle>
            <a:lvl1pPr>
              <a:defRPr/>
            </a:lvl1pPr>
          </a:lstStyle>
          <a:p>
            <a:pPr>
              <a:defRPr/>
            </a:pPr>
            <a:fld id="{C996013B-7AC7-4955-921F-95FD0A2D2D8A}"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fld id="{4C7D542F-9EE8-497E-A156-593844EE53EC}" type="datetimeFigureOut">
              <a:rPr lang="tr-TR"/>
              <a:pPr>
                <a:defRPr/>
              </a:pPr>
              <a:t>28.09.2010</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E939A65C-8D10-4664-AEEA-142794E5EE3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tr-TR" smtClean="0"/>
              <a:t>Asıl başlık stili için tıklatın</a:t>
            </a:r>
            <a:endParaRPr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12A07DC3-F45F-47D0-B4E7-4EA186EC2618}" type="datetimeFigureOut">
              <a:rPr lang="tr-TR"/>
              <a:pPr>
                <a:defRPr/>
              </a:pPr>
              <a:t>28.09.2010</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E3F15DD6-253B-44AE-9255-470355DEDC5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13 Veri Yer Tutucusu"/>
          <p:cNvSpPr>
            <a:spLocks noGrp="1"/>
          </p:cNvSpPr>
          <p:nvPr>
            <p:ph type="dt" sz="half" idx="10"/>
          </p:nvPr>
        </p:nvSpPr>
        <p:spPr/>
        <p:txBody>
          <a:bodyPr/>
          <a:lstStyle>
            <a:lvl1pPr>
              <a:defRPr/>
            </a:lvl1pPr>
          </a:lstStyle>
          <a:p>
            <a:pPr>
              <a:defRPr/>
            </a:pPr>
            <a:fld id="{17977C42-7AC9-443E-BF44-C90A3654964A}" type="datetimeFigureOut">
              <a:rPr lang="tr-TR"/>
              <a:pPr>
                <a:defRPr/>
              </a:pPr>
              <a:t>28.09.2010</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0FA5DF3B-90CF-4DF4-AAF8-4D53E717270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tr-TR" smtClean="0"/>
              <a:t>Asıl başlık stili için tıklatın</a:t>
            </a:r>
            <a:endParaRPr lang="en-US"/>
          </a:p>
        </p:txBody>
      </p:sp>
      <p:sp>
        <p:nvSpPr>
          <p:cNvPr id="1027" name="12 Metin Yer Tutucusu"/>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52F88798-95D1-4C3B-8B48-0D3F530910F1}" type="datetimeFigureOut">
              <a:rPr lang="tr-TR"/>
              <a:pPr>
                <a:defRPr/>
              </a:pPr>
              <a:t>28.09.2010</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BED1B203-D76A-49F4-900F-9EE0B419F4A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Alt Başlık"/>
          <p:cNvSpPr>
            <a:spLocks noGrp="1"/>
          </p:cNvSpPr>
          <p:nvPr>
            <p:ph type="subTitle" idx="1"/>
          </p:nvPr>
        </p:nvSpPr>
        <p:spPr>
          <a:xfrm>
            <a:off x="1331913" y="3284538"/>
            <a:ext cx="6400800" cy="1752600"/>
          </a:xfrm>
        </p:spPr>
        <p:txBody>
          <a:bodyPr/>
          <a:lstStyle/>
          <a:p>
            <a:endParaRPr lang="tr-TR" b="1" smtClean="0"/>
          </a:p>
          <a:p>
            <a:r>
              <a:rPr lang="tr-TR" sz="5400" b="1" smtClean="0">
                <a:latin typeface="Arial" charset="0"/>
              </a:rPr>
              <a:t>KÖSE BELEDİYESİ</a:t>
            </a:r>
            <a:endParaRPr lang="tr-TR" sz="5400" smtClean="0"/>
          </a:p>
        </p:txBody>
      </p:sp>
      <p:pic>
        <p:nvPicPr>
          <p:cNvPr id="13315" name="Picture 2" descr="Picture in CFCU - Declaration of Health-turkce"/>
          <p:cNvPicPr>
            <a:picLocks noChangeAspect="1" noChangeArrowheads="1"/>
          </p:cNvPicPr>
          <p:nvPr/>
        </p:nvPicPr>
        <p:blipFill>
          <a:blip r:embed="rId2" cstate="print"/>
          <a:srcRect/>
          <a:stretch>
            <a:fillRect/>
          </a:stretch>
        </p:blipFill>
        <p:spPr bwMode="auto">
          <a:xfrm>
            <a:off x="684213" y="260350"/>
            <a:ext cx="1828800" cy="1143000"/>
          </a:xfrm>
          <a:prstGeom prst="rect">
            <a:avLst/>
          </a:prstGeom>
          <a:noFill/>
          <a:ln w="9525">
            <a:noFill/>
            <a:miter lim="800000"/>
            <a:headEnd/>
            <a:tailEnd/>
          </a:ln>
        </p:spPr>
      </p:pic>
      <p:pic>
        <p:nvPicPr>
          <p:cNvPr id="13319" name="Picture 7" descr="köse belediyesi LOGO"/>
          <p:cNvPicPr>
            <a:picLocks noChangeAspect="1" noChangeArrowheads="1"/>
          </p:cNvPicPr>
          <p:nvPr/>
        </p:nvPicPr>
        <p:blipFill>
          <a:blip r:embed="rId3" cstate="print"/>
          <a:srcRect/>
          <a:stretch>
            <a:fillRect/>
          </a:stretch>
        </p:blipFill>
        <p:spPr bwMode="auto">
          <a:xfrm>
            <a:off x="2843213" y="5589588"/>
            <a:ext cx="863600" cy="863600"/>
          </a:xfrm>
          <a:prstGeom prst="rect">
            <a:avLst/>
          </a:prstGeom>
          <a:noFill/>
          <a:ln w="9525">
            <a:noFill/>
            <a:miter lim="800000"/>
            <a:headEnd/>
            <a:tailEnd/>
          </a:ln>
        </p:spPr>
      </p:pic>
      <p:pic>
        <p:nvPicPr>
          <p:cNvPr id="13320" name="Picture 8" descr="csgb"/>
          <p:cNvPicPr>
            <a:picLocks noChangeAspect="1" noChangeArrowheads="1"/>
          </p:cNvPicPr>
          <p:nvPr/>
        </p:nvPicPr>
        <p:blipFill>
          <a:blip r:embed="rId4" cstate="print"/>
          <a:srcRect/>
          <a:stretch>
            <a:fillRect/>
          </a:stretch>
        </p:blipFill>
        <p:spPr bwMode="auto">
          <a:xfrm>
            <a:off x="4859338" y="5589588"/>
            <a:ext cx="863600" cy="768350"/>
          </a:xfrm>
          <a:prstGeom prst="rect">
            <a:avLst/>
          </a:prstGeom>
          <a:noFill/>
          <a:ln w="9525">
            <a:noFill/>
            <a:miter lim="800000"/>
            <a:headEnd/>
            <a:tailEnd/>
          </a:ln>
        </p:spPr>
      </p:pic>
      <p:pic>
        <p:nvPicPr>
          <p:cNvPr id="13321" name="Picture 9" descr="CFCU1%5b1%5d"/>
          <p:cNvPicPr>
            <a:picLocks noChangeAspect="1" noChangeArrowheads="1"/>
          </p:cNvPicPr>
          <p:nvPr/>
        </p:nvPicPr>
        <p:blipFill>
          <a:blip r:embed="rId5" cstate="print"/>
          <a:srcRect/>
          <a:stretch>
            <a:fillRect/>
          </a:stretch>
        </p:blipFill>
        <p:spPr bwMode="auto">
          <a:xfrm>
            <a:off x="827088" y="5661025"/>
            <a:ext cx="1008062" cy="703263"/>
          </a:xfrm>
          <a:prstGeom prst="rect">
            <a:avLst/>
          </a:prstGeom>
          <a:noFill/>
        </p:spPr>
      </p:pic>
      <p:pic>
        <p:nvPicPr>
          <p:cNvPr id="13322" name="Picture 10" descr="iskurlogo"/>
          <p:cNvPicPr>
            <a:picLocks noChangeAspect="1" noChangeArrowheads="1"/>
          </p:cNvPicPr>
          <p:nvPr/>
        </p:nvPicPr>
        <p:blipFill>
          <a:blip r:embed="rId6" cstate="print"/>
          <a:srcRect/>
          <a:stretch>
            <a:fillRect/>
          </a:stretch>
        </p:blipFill>
        <p:spPr bwMode="auto">
          <a:xfrm>
            <a:off x="6804025" y="5589588"/>
            <a:ext cx="865188" cy="865187"/>
          </a:xfrm>
          <a:prstGeom prst="rect">
            <a:avLst/>
          </a:prstGeom>
          <a:noFill/>
          <a:ln w="9525">
            <a:noFill/>
            <a:miter lim="800000"/>
            <a:headEnd/>
            <a:tailEnd/>
          </a:ln>
        </p:spPr>
      </p:pic>
      <p:sp>
        <p:nvSpPr>
          <p:cNvPr id="13323" name="Text Box 11"/>
          <p:cNvSpPr txBox="1">
            <a:spLocks noChangeArrowheads="1"/>
          </p:cNvSpPr>
          <p:nvPr/>
        </p:nvSpPr>
        <p:spPr bwMode="auto">
          <a:xfrm>
            <a:off x="1023938" y="1865313"/>
            <a:ext cx="7435850" cy="366712"/>
          </a:xfrm>
          <a:prstGeom prst="rect">
            <a:avLst/>
          </a:prstGeom>
          <a:noFill/>
          <a:ln w="9525">
            <a:noFill/>
            <a:miter lim="800000"/>
            <a:headEnd/>
            <a:tailEnd/>
          </a:ln>
          <a:effectLst/>
        </p:spPr>
        <p:txBody>
          <a:bodyPr>
            <a:spAutoFit/>
          </a:bodyPr>
          <a:lstStyle/>
          <a:p>
            <a:endParaRPr lang="tr-TR"/>
          </a:p>
        </p:txBody>
      </p:sp>
      <p:sp>
        <p:nvSpPr>
          <p:cNvPr id="13324" name="Text Box 12"/>
          <p:cNvSpPr txBox="1">
            <a:spLocks noChangeArrowheads="1"/>
          </p:cNvSpPr>
          <p:nvPr/>
        </p:nvSpPr>
        <p:spPr bwMode="auto">
          <a:xfrm>
            <a:off x="971550" y="1916113"/>
            <a:ext cx="7488238" cy="1736725"/>
          </a:xfrm>
          <a:prstGeom prst="rect">
            <a:avLst/>
          </a:prstGeom>
          <a:noFill/>
          <a:ln w="9525">
            <a:noFill/>
            <a:miter lim="800000"/>
            <a:headEnd/>
            <a:tailEnd/>
          </a:ln>
          <a:effectLst/>
        </p:spPr>
        <p:txBody>
          <a:bodyPr>
            <a:spAutoFit/>
          </a:bodyPr>
          <a:lstStyle/>
          <a:p>
            <a:pPr algn="ctr">
              <a:spcBef>
                <a:spcPct val="50000"/>
              </a:spcBef>
            </a:pPr>
            <a:r>
              <a:rPr lang="tr-TR" sz="5400" b="1"/>
              <a:t>Topraktaki Kadın Eli (Toka) Projesi</a:t>
            </a:r>
          </a:p>
        </p:txBody>
      </p:sp>
      <p:sp>
        <p:nvSpPr>
          <p:cNvPr id="13325" name="Text Box 13"/>
          <p:cNvSpPr txBox="1">
            <a:spLocks noChangeArrowheads="1"/>
          </p:cNvSpPr>
          <p:nvPr/>
        </p:nvSpPr>
        <p:spPr bwMode="auto">
          <a:xfrm>
            <a:off x="3348038" y="476250"/>
            <a:ext cx="4824412" cy="641350"/>
          </a:xfrm>
          <a:prstGeom prst="rect">
            <a:avLst/>
          </a:prstGeom>
          <a:noFill/>
          <a:ln w="9525">
            <a:noFill/>
            <a:miter lim="800000"/>
            <a:headEnd/>
            <a:tailEnd/>
          </a:ln>
          <a:effectLst/>
        </p:spPr>
        <p:txBody>
          <a:bodyPr>
            <a:spAutoFit/>
          </a:bodyPr>
          <a:lstStyle/>
          <a:p>
            <a:r>
              <a:rPr lang="tr-TR"/>
              <a:t>Bu Program Avrupa Birliği ve Türkiye Cumhuriyeti Tarafından Finanse Edilmektedir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İçerik Yer Tutucusu"/>
          <p:cNvSpPr>
            <a:spLocks noGrp="1"/>
          </p:cNvSpPr>
          <p:nvPr>
            <p:ph idx="1"/>
          </p:nvPr>
        </p:nvSpPr>
        <p:spPr/>
        <p:txBody>
          <a:bodyPr/>
          <a:lstStyle/>
          <a:p>
            <a:pPr>
              <a:buFont typeface="Wingdings 2" pitchFamily="18" charset="2"/>
              <a:buNone/>
            </a:pPr>
            <a:endParaRPr lang="tr-TR" smtClean="0"/>
          </a:p>
          <a:p>
            <a:pPr>
              <a:buFont typeface="Wingdings 2" pitchFamily="18" charset="2"/>
              <a:buNone/>
            </a:pPr>
            <a:r>
              <a:rPr lang="tr-TR" sz="3200" smtClean="0"/>
              <a:t>5.İlde sigortalı çalışan sayısında belirgin bir iyileşme sağlanacak  ve dolayısıyla sosyal güvenlik şemsiyesine kavuşan birey sayısında artış olacaktır. </a:t>
            </a:r>
          </a:p>
        </p:txBody>
      </p:sp>
      <p:sp>
        <p:nvSpPr>
          <p:cNvPr id="27652" name="Text Box 4"/>
          <p:cNvSpPr txBox="1">
            <a:spLocks noChangeArrowheads="1"/>
          </p:cNvSpPr>
          <p:nvPr/>
        </p:nvSpPr>
        <p:spPr bwMode="auto">
          <a:xfrm>
            <a:off x="900113" y="784225"/>
            <a:ext cx="7200900" cy="822325"/>
          </a:xfrm>
          <a:prstGeom prst="rect">
            <a:avLst/>
          </a:prstGeom>
          <a:noFill/>
          <a:ln w="9525">
            <a:noFill/>
            <a:miter lim="800000"/>
            <a:headEnd/>
            <a:tailEnd/>
          </a:ln>
          <a:effectLst/>
        </p:spPr>
        <p:txBody>
          <a:bodyPr>
            <a:spAutoFit/>
          </a:bodyPr>
          <a:lstStyle/>
          <a:p>
            <a:pPr algn="ctr"/>
            <a:r>
              <a:rPr lang="tr-TR" sz="2400"/>
              <a:t>Beklenen Sonuçlar</a:t>
            </a:r>
          </a:p>
          <a:p>
            <a:endParaRPr lang="tr-T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p:cNvSpPr>
          <p:nvPr>
            <p:ph type="body" idx="1"/>
          </p:nvPr>
        </p:nvSpPr>
        <p:spPr/>
        <p:txBody>
          <a:bodyPr/>
          <a:lstStyle/>
          <a:p>
            <a:r>
              <a:rPr lang="tr-TR" smtClean="0"/>
              <a:t>Proje kapsamında alınacak bakliyat paketleme makinesi ile ürünler paketlenebilecek, hem AB normlarına uygun gıda paketlemesi yapılacak hem de Pazar avantajı artacak, marketlerde Köse Kuru fasulyesi olarak yerini alacaktır.</a:t>
            </a:r>
          </a:p>
          <a:p>
            <a:r>
              <a:rPr lang="tr-TR" smtClean="0"/>
              <a:t>Gümüşhane nasıl ulusal anlamda bir pestil köme merkezi olmuş ise Köse de Kuru fasulye merkezi olma şansına kavuşabilecektir. </a:t>
            </a:r>
          </a:p>
        </p:txBody>
      </p:sp>
      <p:sp>
        <p:nvSpPr>
          <p:cNvPr id="30725" name="Rectangle 5"/>
          <p:cNvSpPr>
            <a:spLocks noGrp="1"/>
          </p:cNvSpPr>
          <p:nvPr>
            <p:ph type="title"/>
          </p:nvPr>
        </p:nvSpPr>
        <p:spPr bwMode="auto">
          <a:noFill/>
        </p:spPr>
        <p:txBody>
          <a:bodyPr wrap="square" lIns="91440" tIns="45720" rIns="91440" bIns="45720" numCol="1" anchorCtr="0" compatLnSpc="1">
            <a:prstTxWarp prst="textNoShape">
              <a:avLst/>
            </a:prstTxWarp>
          </a:bodyPr>
          <a:lstStyle/>
          <a:p>
            <a:r>
              <a:rPr lang="tr-TR" sz="2400" smtClean="0">
                <a:ln>
                  <a:noFill/>
                </a:ln>
                <a:solidFill>
                  <a:schemeClr val="tx1"/>
                </a:solidFill>
                <a:effectLst/>
              </a:rPr>
              <a:t>Projemizle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p:cNvSpPr>
          <p:nvPr>
            <p:ph type="body" idx="1"/>
          </p:nvPr>
        </p:nvSpPr>
        <p:spPr/>
        <p:txBody>
          <a:bodyPr/>
          <a:lstStyle/>
          <a:p>
            <a:r>
              <a:rPr lang="tr-TR" smtClean="0"/>
              <a:t>Kurucusu ve üyesi kadınlar olarak kurulacak kooperatif bölgemizde bir ilk olacak ve benzer projelere örnek ve önder olacaktır.</a:t>
            </a:r>
          </a:p>
          <a:p>
            <a:r>
              <a:rPr lang="tr-TR" smtClean="0"/>
              <a:t>Kuru fasulye İlçemizin marka değeri olacaktır.</a:t>
            </a:r>
          </a:p>
        </p:txBody>
      </p:sp>
      <p:sp>
        <p:nvSpPr>
          <p:cNvPr id="31749" name="Rectangle 5"/>
          <p:cNvSpPr>
            <a:spLocks noGrp="1"/>
          </p:cNvSpPr>
          <p:nvPr>
            <p:ph type="title"/>
          </p:nvPr>
        </p:nvSpPr>
        <p:spPr bwMode="auto">
          <a:noFill/>
        </p:spPr>
        <p:txBody>
          <a:bodyPr wrap="square" lIns="91440" tIns="45720" rIns="91440" bIns="45720" numCol="1" anchorCtr="0" compatLnSpc="1">
            <a:prstTxWarp prst="textNoShape">
              <a:avLst/>
            </a:prstTxWarp>
          </a:bodyPr>
          <a:lstStyle/>
          <a:p>
            <a:r>
              <a:rPr lang="tr-TR" sz="2400" smtClean="0">
                <a:ln>
                  <a:noFill/>
                </a:ln>
                <a:solidFill>
                  <a:schemeClr val="tx1"/>
                </a:solidFill>
                <a:effectLst/>
              </a:rPr>
              <a:t>Projemizle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p:txBody>
          <a:bodyPr/>
          <a:lstStyle/>
          <a:p>
            <a:endParaRPr lang="tr-TR" sz="3200" smtClean="0"/>
          </a:p>
          <a:p>
            <a:r>
              <a:rPr lang="tr-TR" sz="3200" smtClean="0"/>
              <a:t>Köse Halkeğitim Müdürlüğü</a:t>
            </a:r>
          </a:p>
          <a:p>
            <a:pPr>
              <a:buFont typeface="Wingdings 2" pitchFamily="18" charset="2"/>
              <a:buNone/>
            </a:pPr>
            <a:endParaRPr lang="tr-TR" sz="3200" smtClean="0"/>
          </a:p>
        </p:txBody>
      </p:sp>
      <p:sp>
        <p:nvSpPr>
          <p:cNvPr id="29700" name="Text Box 4"/>
          <p:cNvSpPr txBox="1">
            <a:spLocks noChangeArrowheads="1"/>
          </p:cNvSpPr>
          <p:nvPr/>
        </p:nvSpPr>
        <p:spPr bwMode="auto">
          <a:xfrm>
            <a:off x="1042988" y="423863"/>
            <a:ext cx="7416800" cy="457200"/>
          </a:xfrm>
          <a:prstGeom prst="rect">
            <a:avLst/>
          </a:prstGeom>
          <a:noFill/>
          <a:ln w="9525">
            <a:noFill/>
            <a:miter lim="800000"/>
            <a:headEnd/>
            <a:tailEnd/>
          </a:ln>
          <a:effectLst/>
        </p:spPr>
        <p:txBody>
          <a:bodyPr>
            <a:spAutoFit/>
          </a:bodyPr>
          <a:lstStyle/>
          <a:p>
            <a:pPr algn="ctr"/>
            <a:r>
              <a:rPr lang="tr-TR" sz="2400"/>
              <a:t>Proje Ortağı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tr-TR" smtClean="0">
                <a:ln>
                  <a:noFill/>
                </a:ln>
                <a:solidFill>
                  <a:schemeClr val="tx1"/>
                </a:solidFill>
                <a:effectLst/>
              </a:rPr>
              <a:t>Projenin İştirakçisi</a:t>
            </a:r>
          </a:p>
        </p:txBody>
      </p:sp>
      <p:sp>
        <p:nvSpPr>
          <p:cNvPr id="32771" name="Rectangle 3"/>
          <p:cNvSpPr>
            <a:spLocks noGrp="1"/>
          </p:cNvSpPr>
          <p:nvPr>
            <p:ph type="body" idx="1"/>
          </p:nvPr>
        </p:nvSpPr>
        <p:spPr/>
        <p:txBody>
          <a:bodyPr/>
          <a:lstStyle/>
          <a:p>
            <a:r>
              <a:rPr lang="tr-TR" smtClean="0"/>
              <a:t>Köse Kaymakamlığı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noFill/>
        </p:spPr>
        <p:txBody>
          <a:bodyPr wrap="square" lIns="91440" tIns="45720" rIns="91440" bIns="45720" numCol="1" anchorCtr="0" compatLnSpc="1">
            <a:prstTxWarp prst="textNoShape">
              <a:avLst/>
            </a:prstTxWarp>
            <a:normAutofit fontScale="90000"/>
          </a:bodyPr>
          <a:lstStyle/>
          <a:p>
            <a:r>
              <a:rPr lang="tr-TR" sz="3700" smtClean="0">
                <a:ln>
                  <a:noFill/>
                </a:ln>
                <a:solidFill>
                  <a:schemeClr val="tx1"/>
                </a:solidFill>
                <a:effectLst/>
              </a:rPr>
              <a:t/>
            </a:r>
            <a:br>
              <a:rPr lang="tr-TR" sz="3700" smtClean="0">
                <a:ln>
                  <a:noFill/>
                </a:ln>
                <a:solidFill>
                  <a:schemeClr val="tx1"/>
                </a:solidFill>
                <a:effectLst/>
              </a:rPr>
            </a:br>
            <a:r>
              <a:rPr lang="tr-TR" sz="3700" smtClean="0">
                <a:ln>
                  <a:noFill/>
                </a:ln>
                <a:solidFill>
                  <a:schemeClr val="tx1"/>
                </a:solidFill>
                <a:effectLst/>
              </a:rPr>
              <a:t/>
            </a:r>
            <a:br>
              <a:rPr lang="tr-TR" sz="3700" smtClean="0">
                <a:ln>
                  <a:noFill/>
                </a:ln>
                <a:solidFill>
                  <a:schemeClr val="tx1"/>
                </a:solidFill>
                <a:effectLst/>
              </a:rPr>
            </a:br>
            <a:r>
              <a:rPr lang="tr-TR" sz="3700" smtClean="0">
                <a:ln>
                  <a:noFill/>
                </a:ln>
                <a:solidFill>
                  <a:schemeClr val="tx1"/>
                </a:solidFill>
                <a:effectLst/>
              </a:rPr>
              <a:t/>
            </a:r>
            <a:br>
              <a:rPr lang="tr-TR" sz="3700" smtClean="0">
                <a:ln>
                  <a:noFill/>
                </a:ln>
                <a:solidFill>
                  <a:schemeClr val="tx1"/>
                </a:solidFill>
                <a:effectLst/>
              </a:rPr>
            </a:br>
            <a:r>
              <a:rPr lang="tr-TR" sz="3700" smtClean="0">
                <a:ln>
                  <a:noFill/>
                </a:ln>
                <a:solidFill>
                  <a:schemeClr val="tx1"/>
                </a:solidFill>
                <a:effectLst/>
              </a:rPr>
              <a:t>Proje Sahibi</a:t>
            </a:r>
          </a:p>
        </p:txBody>
      </p:sp>
      <p:sp>
        <p:nvSpPr>
          <p:cNvPr id="33795" name="Rectangle 3"/>
          <p:cNvSpPr>
            <a:spLocks noGrp="1"/>
          </p:cNvSpPr>
          <p:nvPr>
            <p:ph type="body" idx="1"/>
          </p:nvPr>
        </p:nvSpPr>
        <p:spPr/>
        <p:txBody>
          <a:bodyPr/>
          <a:lstStyle/>
          <a:p>
            <a:endParaRPr lang="tr-TR" smtClean="0"/>
          </a:p>
          <a:p>
            <a:endParaRPr lang="tr-TR" smtClean="0"/>
          </a:p>
          <a:p>
            <a:r>
              <a:rPr lang="tr-TR" sz="4000" smtClean="0"/>
              <a:t>Köse Belediye Başkanlığı</a:t>
            </a:r>
          </a:p>
          <a:p>
            <a:r>
              <a:rPr lang="tr-TR" smtClean="0"/>
              <a:t>KATILIMINIZ İÇİN TEŞEKKÜR EDERİZ.</a:t>
            </a:r>
          </a:p>
        </p:txBody>
      </p:sp>
      <p:pic>
        <p:nvPicPr>
          <p:cNvPr id="33796" name="Picture 2" descr="Picture in CFCU - Declaration of Health-turkce"/>
          <p:cNvPicPr>
            <a:picLocks noChangeAspect="1" noChangeArrowheads="1"/>
          </p:cNvPicPr>
          <p:nvPr/>
        </p:nvPicPr>
        <p:blipFill>
          <a:blip r:embed="rId2" cstate="print"/>
          <a:srcRect/>
          <a:stretch>
            <a:fillRect/>
          </a:stretch>
        </p:blipFill>
        <p:spPr bwMode="auto">
          <a:xfrm>
            <a:off x="3563938" y="260350"/>
            <a:ext cx="1828800" cy="1143000"/>
          </a:xfrm>
          <a:prstGeom prst="rect">
            <a:avLst/>
          </a:prstGeom>
          <a:noFill/>
          <a:ln w="9525">
            <a:noFill/>
            <a:miter lim="800000"/>
            <a:headEnd/>
            <a:tailEnd/>
          </a:ln>
        </p:spPr>
      </p:pic>
      <p:pic>
        <p:nvPicPr>
          <p:cNvPr id="33797" name="Picture 5" descr="köse belediyesi LOGO"/>
          <p:cNvPicPr>
            <a:picLocks noChangeAspect="1" noChangeArrowheads="1"/>
          </p:cNvPicPr>
          <p:nvPr/>
        </p:nvPicPr>
        <p:blipFill>
          <a:blip r:embed="rId3" cstate="print"/>
          <a:srcRect/>
          <a:stretch>
            <a:fillRect/>
          </a:stretch>
        </p:blipFill>
        <p:spPr bwMode="auto">
          <a:xfrm>
            <a:off x="3203575" y="4292600"/>
            <a:ext cx="2232025" cy="22320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p:txBody>
          <a:bodyPr/>
          <a:lstStyle/>
          <a:p>
            <a:r>
              <a:rPr lang="tr-TR" smtClean="0"/>
              <a:t>Köse’de yaşayan ve fasulye yetiştiren kadınları bilinçli üretici ve girişimci yapmak, ürettikleri fasulyeyi pazara sunacakları bilgi ve organizasyonları gerçekleştirerek ekonomik hayatta yer almalarına katkı sağlamak, </a:t>
            </a:r>
          </a:p>
        </p:txBody>
      </p:sp>
      <p:sp>
        <p:nvSpPr>
          <p:cNvPr id="14340" name="Text Box 4"/>
          <p:cNvSpPr txBox="1">
            <a:spLocks noChangeArrowheads="1"/>
          </p:cNvSpPr>
          <p:nvPr/>
        </p:nvSpPr>
        <p:spPr bwMode="auto">
          <a:xfrm>
            <a:off x="468313" y="280988"/>
            <a:ext cx="8135937" cy="366712"/>
          </a:xfrm>
          <a:prstGeom prst="rect">
            <a:avLst/>
          </a:prstGeom>
          <a:noFill/>
          <a:ln w="9525">
            <a:noFill/>
            <a:miter lim="800000"/>
            <a:headEnd/>
            <a:tailEnd/>
          </a:ln>
          <a:effectLst/>
        </p:spPr>
        <p:txBody>
          <a:bodyPr>
            <a:spAutoFit/>
          </a:bodyPr>
          <a:lstStyle/>
          <a:p>
            <a:endParaRPr lang="tr-TR"/>
          </a:p>
        </p:txBody>
      </p:sp>
      <p:sp>
        <p:nvSpPr>
          <p:cNvPr id="14341" name="Text Box 5"/>
          <p:cNvSpPr txBox="1">
            <a:spLocks noChangeArrowheads="1"/>
          </p:cNvSpPr>
          <p:nvPr/>
        </p:nvSpPr>
        <p:spPr bwMode="auto">
          <a:xfrm>
            <a:off x="4408488" y="280988"/>
            <a:ext cx="4195762" cy="366712"/>
          </a:xfrm>
          <a:prstGeom prst="rect">
            <a:avLst/>
          </a:prstGeom>
          <a:noFill/>
          <a:ln w="9525">
            <a:noFill/>
            <a:miter lim="800000"/>
            <a:headEnd/>
            <a:tailEnd/>
          </a:ln>
          <a:effectLst/>
        </p:spPr>
        <p:txBody>
          <a:bodyPr>
            <a:spAutoFit/>
          </a:bodyPr>
          <a:lstStyle/>
          <a:p>
            <a:endParaRPr lang="tr-TR"/>
          </a:p>
        </p:txBody>
      </p:sp>
      <p:sp>
        <p:nvSpPr>
          <p:cNvPr id="14343" name="Text Box 7"/>
          <p:cNvSpPr txBox="1">
            <a:spLocks noChangeArrowheads="1"/>
          </p:cNvSpPr>
          <p:nvPr/>
        </p:nvSpPr>
        <p:spPr bwMode="auto">
          <a:xfrm>
            <a:off x="971550" y="712788"/>
            <a:ext cx="7416800" cy="366712"/>
          </a:xfrm>
          <a:prstGeom prst="rect">
            <a:avLst/>
          </a:prstGeom>
          <a:noFill/>
          <a:ln w="9525">
            <a:noFill/>
            <a:miter lim="800000"/>
            <a:headEnd/>
            <a:tailEnd/>
          </a:ln>
          <a:effectLst/>
        </p:spPr>
        <p:txBody>
          <a:bodyPr>
            <a:spAutoFit/>
          </a:bodyPr>
          <a:lstStyle/>
          <a:p>
            <a:endParaRPr lang="tr-TR"/>
          </a:p>
        </p:txBody>
      </p:sp>
      <p:sp>
        <p:nvSpPr>
          <p:cNvPr id="14344" name="Text Box 8"/>
          <p:cNvSpPr txBox="1">
            <a:spLocks noChangeArrowheads="1"/>
          </p:cNvSpPr>
          <p:nvPr/>
        </p:nvSpPr>
        <p:spPr bwMode="auto">
          <a:xfrm>
            <a:off x="1042988" y="784225"/>
            <a:ext cx="7489825" cy="366713"/>
          </a:xfrm>
          <a:prstGeom prst="rect">
            <a:avLst/>
          </a:prstGeom>
          <a:noFill/>
          <a:ln w="9525">
            <a:noFill/>
            <a:miter lim="800000"/>
            <a:headEnd/>
            <a:tailEnd/>
          </a:ln>
          <a:effectLst/>
        </p:spPr>
        <p:txBody>
          <a:bodyPr>
            <a:spAutoFit/>
          </a:bodyPr>
          <a:lstStyle/>
          <a:p>
            <a:endParaRPr lang="tr-TR"/>
          </a:p>
        </p:txBody>
      </p:sp>
      <p:sp>
        <p:nvSpPr>
          <p:cNvPr id="14345" name="Text Box 9"/>
          <p:cNvSpPr txBox="1">
            <a:spLocks noChangeArrowheads="1"/>
          </p:cNvSpPr>
          <p:nvPr/>
        </p:nvSpPr>
        <p:spPr bwMode="auto">
          <a:xfrm>
            <a:off x="611188" y="712788"/>
            <a:ext cx="7489825" cy="457200"/>
          </a:xfrm>
          <a:prstGeom prst="rect">
            <a:avLst/>
          </a:prstGeom>
          <a:noFill/>
          <a:ln w="9525">
            <a:noFill/>
            <a:miter lim="800000"/>
            <a:headEnd/>
            <a:tailEnd/>
          </a:ln>
          <a:effectLst/>
        </p:spPr>
        <p:txBody>
          <a:bodyPr>
            <a:spAutoFit/>
          </a:bodyPr>
          <a:lstStyle/>
          <a:p>
            <a:pPr algn="ctr"/>
            <a:r>
              <a:rPr lang="tr-TR" sz="2400"/>
              <a:t>Projenin Genel</a:t>
            </a:r>
            <a:r>
              <a:rPr lang="tr-TR"/>
              <a:t> </a:t>
            </a:r>
            <a:r>
              <a:rPr lang="tr-TR" sz="2400"/>
              <a:t>Hedefi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p:txBody>
          <a:bodyPr/>
          <a:lstStyle/>
          <a:p>
            <a:r>
              <a:rPr lang="tr-TR" smtClean="0"/>
              <a:t>1- Yetiştirdikleri fasulyeleri ve yetiştirebilecekleri fasulye türlerine ilişkin yöntemleri öğrenen 30 kadını iş hayatına hazırlamak ve kadınların yetiştirdikleri ürünlerden gelir elde etmelerini sağlamak. </a:t>
            </a:r>
          </a:p>
        </p:txBody>
      </p:sp>
      <p:sp>
        <p:nvSpPr>
          <p:cNvPr id="15364" name="Text Box 4"/>
          <p:cNvSpPr txBox="1">
            <a:spLocks noChangeArrowheads="1"/>
          </p:cNvSpPr>
          <p:nvPr/>
        </p:nvSpPr>
        <p:spPr bwMode="auto">
          <a:xfrm>
            <a:off x="755650" y="639763"/>
            <a:ext cx="7129463" cy="457200"/>
          </a:xfrm>
          <a:prstGeom prst="rect">
            <a:avLst/>
          </a:prstGeom>
          <a:noFill/>
          <a:ln w="9525">
            <a:noFill/>
            <a:miter lim="800000"/>
            <a:headEnd/>
            <a:tailEnd/>
          </a:ln>
          <a:effectLst/>
        </p:spPr>
        <p:txBody>
          <a:bodyPr>
            <a:spAutoFit/>
          </a:bodyPr>
          <a:lstStyle/>
          <a:p>
            <a:pPr algn="ctr"/>
            <a:r>
              <a:rPr lang="tr-TR" sz="2400"/>
              <a:t>Projenin Özel Hedefleri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p:cNvSpPr>
          <p:nvPr>
            <p:ph idx="1"/>
          </p:nvPr>
        </p:nvSpPr>
        <p:spPr/>
        <p:txBody>
          <a:bodyPr/>
          <a:lstStyle/>
          <a:p>
            <a:r>
              <a:rPr lang="tr-TR" smtClean="0"/>
              <a:t>2- AB’nin; kadın iş gücünün geliştirilmesi ve topluma entegrasyonunun sağlanması, hedefinin gerçekleşmesine katkıda bulunmak.</a:t>
            </a:r>
          </a:p>
        </p:txBody>
      </p:sp>
      <p:sp>
        <p:nvSpPr>
          <p:cNvPr id="16388" name="Text Box 4"/>
          <p:cNvSpPr txBox="1">
            <a:spLocks noChangeArrowheads="1"/>
          </p:cNvSpPr>
          <p:nvPr/>
        </p:nvSpPr>
        <p:spPr bwMode="auto">
          <a:xfrm>
            <a:off x="900113" y="712788"/>
            <a:ext cx="7127875" cy="457200"/>
          </a:xfrm>
          <a:prstGeom prst="rect">
            <a:avLst/>
          </a:prstGeom>
          <a:noFill/>
          <a:ln w="9525">
            <a:noFill/>
            <a:miter lim="800000"/>
            <a:headEnd/>
            <a:tailEnd/>
          </a:ln>
          <a:effectLst/>
        </p:spPr>
        <p:txBody>
          <a:bodyPr>
            <a:spAutoFit/>
          </a:bodyPr>
          <a:lstStyle/>
          <a:p>
            <a:pPr algn="ctr"/>
            <a:r>
              <a:rPr lang="tr-TR" sz="2400"/>
              <a:t>Projenin Özel Hedefleri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p:txBody>
          <a:bodyPr/>
          <a:lstStyle/>
          <a:p>
            <a:r>
              <a:rPr lang="tr-TR" smtClean="0"/>
              <a:t>İş hayatına girmek isteyen 17-45 yaş arasındaki 30 kadın hedef gruptur. </a:t>
            </a:r>
          </a:p>
        </p:txBody>
      </p:sp>
      <p:sp>
        <p:nvSpPr>
          <p:cNvPr id="17412" name="Text Box 4"/>
          <p:cNvSpPr txBox="1">
            <a:spLocks noChangeArrowheads="1"/>
          </p:cNvSpPr>
          <p:nvPr/>
        </p:nvSpPr>
        <p:spPr bwMode="auto">
          <a:xfrm>
            <a:off x="971550" y="857250"/>
            <a:ext cx="7129463" cy="457200"/>
          </a:xfrm>
          <a:prstGeom prst="rect">
            <a:avLst/>
          </a:prstGeom>
          <a:noFill/>
          <a:ln w="9525">
            <a:noFill/>
            <a:miter lim="800000"/>
            <a:headEnd/>
            <a:tailEnd/>
          </a:ln>
          <a:effectLst/>
        </p:spPr>
        <p:txBody>
          <a:bodyPr>
            <a:spAutoFit/>
          </a:bodyPr>
          <a:lstStyle/>
          <a:p>
            <a:pPr algn="ctr"/>
            <a:r>
              <a:rPr lang="tr-TR" sz="2400"/>
              <a:t>Projenin Hedef Grubu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1"/>
          </p:nvPr>
        </p:nvSpPr>
        <p:spPr/>
        <p:txBody>
          <a:bodyPr/>
          <a:lstStyle/>
          <a:p>
            <a:r>
              <a:rPr lang="tr-TR" smtClean="0"/>
              <a:t>Yörede kuru fasulye yetiştiren 1500 civarındaki kadın, Köse’de yaşayan 7270 kişi, İl Tarım Müdürlüğü, İŞKUR il müdürlüğü ve Kelkit gibi bölgede fasulye üreten yerleşimlerde yaşayan ve gelişmelerden fayda sağlayacak 3000 aile ve 50.000 civarındaki yöre sakinidir. </a:t>
            </a:r>
          </a:p>
        </p:txBody>
      </p:sp>
      <p:sp>
        <p:nvSpPr>
          <p:cNvPr id="18436" name="Text Box 4"/>
          <p:cNvSpPr txBox="1">
            <a:spLocks noChangeArrowheads="1"/>
          </p:cNvSpPr>
          <p:nvPr/>
        </p:nvSpPr>
        <p:spPr bwMode="auto">
          <a:xfrm>
            <a:off x="971550" y="712788"/>
            <a:ext cx="7488238" cy="457200"/>
          </a:xfrm>
          <a:prstGeom prst="rect">
            <a:avLst/>
          </a:prstGeom>
          <a:noFill/>
          <a:ln w="9525">
            <a:noFill/>
            <a:miter lim="800000"/>
            <a:headEnd/>
            <a:tailEnd/>
          </a:ln>
          <a:effectLst/>
        </p:spPr>
        <p:txBody>
          <a:bodyPr>
            <a:spAutoFit/>
          </a:bodyPr>
          <a:lstStyle/>
          <a:p>
            <a:pPr algn="ctr"/>
            <a:r>
              <a:rPr lang="tr-TR" sz="2400"/>
              <a:t>Projenin Nihai Faydalanıcıları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İçerik Yer Tutucusu"/>
          <p:cNvSpPr>
            <a:spLocks noGrp="1"/>
          </p:cNvSpPr>
          <p:nvPr>
            <p:ph idx="1"/>
          </p:nvPr>
        </p:nvSpPr>
        <p:spPr/>
        <p:txBody>
          <a:bodyPr/>
          <a:lstStyle/>
          <a:p>
            <a:pPr>
              <a:buFont typeface="Wingdings 2" pitchFamily="18" charset="2"/>
              <a:buNone/>
            </a:pPr>
            <a:r>
              <a:rPr lang="tr-TR" dirty="0" smtClean="0"/>
              <a:t>1-Proje Ekibinin ve Proje Ofisinin Oluşturulması, </a:t>
            </a:r>
            <a:endParaRPr lang="tr-TR" sz="3200" dirty="0" smtClean="0"/>
          </a:p>
          <a:p>
            <a:pPr>
              <a:buFont typeface="Wingdings 2" pitchFamily="18" charset="2"/>
              <a:buNone/>
            </a:pPr>
            <a:r>
              <a:rPr lang="tr-TR" dirty="0" smtClean="0"/>
              <a:t>2-Doğrudan Yararlanıcıların Seçilmesi, </a:t>
            </a:r>
            <a:endParaRPr lang="tr-TR" sz="3200" dirty="0" smtClean="0"/>
          </a:p>
          <a:p>
            <a:pPr>
              <a:buFont typeface="Wingdings 2" pitchFamily="18" charset="2"/>
              <a:buNone/>
            </a:pPr>
            <a:r>
              <a:rPr lang="tr-TR" dirty="0" smtClean="0"/>
              <a:t>3-Eğitim Verilmesi, </a:t>
            </a:r>
            <a:endParaRPr lang="tr-TR" sz="3200" dirty="0" smtClean="0"/>
          </a:p>
          <a:p>
            <a:pPr>
              <a:buFont typeface="Wingdings 2" pitchFamily="18" charset="2"/>
              <a:buNone/>
            </a:pPr>
            <a:r>
              <a:rPr lang="tr-TR" dirty="0" smtClean="0"/>
              <a:t>4-Kooperatif Kurulması </a:t>
            </a:r>
            <a:endParaRPr lang="tr-TR" dirty="0" smtClean="0"/>
          </a:p>
          <a:p>
            <a:pPr>
              <a:buFont typeface="Wingdings 2" pitchFamily="18" charset="2"/>
              <a:buNone/>
            </a:pPr>
            <a:endParaRPr lang="tr-TR" dirty="0" smtClean="0"/>
          </a:p>
        </p:txBody>
      </p:sp>
      <p:sp>
        <p:nvSpPr>
          <p:cNvPr id="22532" name="Text Box 4"/>
          <p:cNvSpPr txBox="1">
            <a:spLocks noChangeArrowheads="1"/>
          </p:cNvSpPr>
          <p:nvPr/>
        </p:nvSpPr>
        <p:spPr bwMode="auto">
          <a:xfrm>
            <a:off x="684213" y="568325"/>
            <a:ext cx="6767512" cy="457200"/>
          </a:xfrm>
          <a:prstGeom prst="rect">
            <a:avLst/>
          </a:prstGeom>
          <a:noFill/>
          <a:ln w="9525">
            <a:noFill/>
            <a:miter lim="800000"/>
            <a:headEnd/>
            <a:tailEnd/>
          </a:ln>
          <a:effectLst/>
        </p:spPr>
        <p:txBody>
          <a:bodyPr>
            <a:spAutoFit/>
          </a:bodyPr>
          <a:lstStyle/>
          <a:p>
            <a:pPr algn="ctr"/>
            <a:r>
              <a:rPr lang="tr-TR" sz="2400"/>
              <a:t>Projenin Temel Faaliyetleri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Font typeface="Wingdings 2" pitchFamily="18" charset="2"/>
              <a:buNone/>
            </a:pPr>
            <a:r>
              <a:rPr lang="tr-TR" smtClean="0"/>
              <a:t> 5-Markalaşma çalışması yapmak, </a:t>
            </a:r>
            <a:endParaRPr lang="tr-TR" sz="3000" smtClean="0"/>
          </a:p>
          <a:p>
            <a:pPr>
              <a:buFont typeface="Wingdings 2" pitchFamily="18" charset="2"/>
              <a:buNone/>
            </a:pPr>
            <a:endParaRPr lang="tr-TR" sz="3000" smtClean="0"/>
          </a:p>
          <a:p>
            <a:pPr>
              <a:buFont typeface="Wingdings 2" pitchFamily="18" charset="2"/>
              <a:buNone/>
            </a:pPr>
            <a:r>
              <a:rPr lang="tr-TR" smtClean="0"/>
              <a:t>6-Tanıtımına Yönelik Çalışmalar Yapılması, </a:t>
            </a:r>
            <a:endParaRPr lang="tr-TR" sz="3000" smtClean="0"/>
          </a:p>
          <a:p>
            <a:pPr>
              <a:buFont typeface="Wingdings 2" pitchFamily="18" charset="2"/>
              <a:buNone/>
            </a:pPr>
            <a:endParaRPr lang="tr-TR" sz="3000" smtClean="0"/>
          </a:p>
          <a:p>
            <a:pPr>
              <a:buFont typeface="Wingdings 2" pitchFamily="18" charset="2"/>
              <a:buNone/>
            </a:pPr>
            <a:endParaRPr lang="tr-TR" sz="3000" smtClean="0"/>
          </a:p>
          <a:p>
            <a:endParaRPr lang="tr-TR" sz="2600" smtClean="0"/>
          </a:p>
        </p:txBody>
      </p:sp>
      <p:sp>
        <p:nvSpPr>
          <p:cNvPr id="23556" name="Text Box 4"/>
          <p:cNvSpPr txBox="1">
            <a:spLocks noChangeArrowheads="1"/>
          </p:cNvSpPr>
          <p:nvPr/>
        </p:nvSpPr>
        <p:spPr bwMode="auto">
          <a:xfrm>
            <a:off x="755650" y="784225"/>
            <a:ext cx="6480175" cy="366713"/>
          </a:xfrm>
          <a:prstGeom prst="rect">
            <a:avLst/>
          </a:prstGeom>
          <a:noFill/>
          <a:ln w="9525">
            <a:noFill/>
            <a:miter lim="800000"/>
            <a:headEnd/>
            <a:tailEnd/>
          </a:ln>
          <a:effectLst/>
        </p:spPr>
        <p:txBody>
          <a:bodyPr>
            <a:spAutoFit/>
          </a:bodyPr>
          <a:lstStyle/>
          <a:p>
            <a:endParaRPr lang="tr-TR"/>
          </a:p>
        </p:txBody>
      </p:sp>
      <p:sp>
        <p:nvSpPr>
          <p:cNvPr id="23558" name="Text Box 6"/>
          <p:cNvSpPr txBox="1">
            <a:spLocks noChangeArrowheads="1"/>
          </p:cNvSpPr>
          <p:nvPr/>
        </p:nvSpPr>
        <p:spPr bwMode="auto">
          <a:xfrm>
            <a:off x="827088" y="639763"/>
            <a:ext cx="7273925" cy="457200"/>
          </a:xfrm>
          <a:prstGeom prst="rect">
            <a:avLst/>
          </a:prstGeom>
          <a:noFill/>
          <a:ln w="9525">
            <a:noFill/>
            <a:miter lim="800000"/>
            <a:headEnd/>
            <a:tailEnd/>
          </a:ln>
          <a:effectLst/>
        </p:spPr>
        <p:txBody>
          <a:bodyPr>
            <a:spAutoFit/>
          </a:bodyPr>
          <a:lstStyle/>
          <a:p>
            <a:pPr algn="ctr"/>
            <a:r>
              <a:rPr lang="tr-TR" sz="2400"/>
              <a:t>Projenin Temel Faaliyetleri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457200" y="1600200"/>
            <a:ext cx="8686800" cy="4708525"/>
          </a:xfrm>
        </p:spPr>
        <p:txBody>
          <a:bodyPr/>
          <a:lstStyle/>
          <a:p>
            <a:pPr>
              <a:buFont typeface="Wingdings 2" pitchFamily="18" charset="2"/>
              <a:buNone/>
            </a:pPr>
            <a:r>
              <a:rPr lang="tr-TR" smtClean="0"/>
              <a:t>1-Kadınlar, yeni kuru fasulye türlerini tanıdı, yetiştirilmeleri hakkında bilgi sahibi oldu. </a:t>
            </a:r>
            <a:endParaRPr lang="tr-TR" sz="3200" smtClean="0"/>
          </a:p>
          <a:p>
            <a:pPr>
              <a:buFont typeface="Wingdings 2" pitchFamily="18" charset="2"/>
              <a:buNone/>
            </a:pPr>
            <a:endParaRPr lang="tr-TR" sz="3200" smtClean="0"/>
          </a:p>
          <a:p>
            <a:pPr>
              <a:buFont typeface="Wingdings 2" pitchFamily="18" charset="2"/>
              <a:buNone/>
            </a:pPr>
            <a:r>
              <a:rPr lang="tr-TR" smtClean="0"/>
              <a:t>2-Fasulye Yetiştiren kadınların ortak olduğu bir adet kooperatif kuruldu. </a:t>
            </a:r>
          </a:p>
        </p:txBody>
      </p:sp>
      <p:sp>
        <p:nvSpPr>
          <p:cNvPr id="25604" name="Text Box 4"/>
          <p:cNvSpPr txBox="1">
            <a:spLocks noChangeArrowheads="1"/>
          </p:cNvSpPr>
          <p:nvPr/>
        </p:nvSpPr>
        <p:spPr bwMode="auto">
          <a:xfrm>
            <a:off x="827088" y="784225"/>
            <a:ext cx="7273925" cy="457200"/>
          </a:xfrm>
          <a:prstGeom prst="rect">
            <a:avLst/>
          </a:prstGeom>
          <a:noFill/>
          <a:ln w="9525">
            <a:noFill/>
            <a:miter lim="800000"/>
            <a:headEnd/>
            <a:tailEnd/>
          </a:ln>
          <a:effectLst/>
        </p:spPr>
        <p:txBody>
          <a:bodyPr>
            <a:spAutoFit/>
          </a:bodyPr>
          <a:lstStyle/>
          <a:p>
            <a:pPr algn="ctr"/>
            <a:r>
              <a:rPr lang="tr-TR" sz="2400"/>
              <a:t>Beklenen Sonuçlar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TotalTime>
  <Words>328</Words>
  <Application>Microsoft Office PowerPoint</Application>
  <PresentationFormat>Ekran Gösterisi (4:3)</PresentationFormat>
  <Paragraphs>47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Güven</vt:lpstr>
      <vt:lpstr>Slayt 1</vt:lpstr>
      <vt:lpstr>Slayt 2</vt:lpstr>
      <vt:lpstr>Slayt 3</vt:lpstr>
      <vt:lpstr>Slayt 4</vt:lpstr>
      <vt:lpstr>Slayt 5</vt:lpstr>
      <vt:lpstr>Slayt 6</vt:lpstr>
      <vt:lpstr>Slayt 7</vt:lpstr>
      <vt:lpstr>Slayt 8</vt:lpstr>
      <vt:lpstr>Slayt 9</vt:lpstr>
      <vt:lpstr>Slayt 10</vt:lpstr>
      <vt:lpstr>Projemizle</vt:lpstr>
      <vt:lpstr>Projemizle</vt:lpstr>
      <vt:lpstr>Slayt 13</vt:lpstr>
      <vt:lpstr>Projenin İştirakçisi</vt:lpstr>
      <vt:lpstr>   Proje Sahibi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Güvenliğe Açılan Sosyal Pencere(GASOP)</dc:title>
  <dc:creator>HPCOMPAQ</dc:creator>
  <cp:lastModifiedBy>serhat</cp:lastModifiedBy>
  <cp:revision>15</cp:revision>
  <dcterms:created xsi:type="dcterms:W3CDTF">2010-08-12T08:52:59Z</dcterms:created>
  <dcterms:modified xsi:type="dcterms:W3CDTF">2010-09-28T12:41:29Z</dcterms:modified>
</cp:coreProperties>
</file>