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0"/>
  </p:notesMasterIdLst>
  <p:sldIdLst>
    <p:sldId id="256" r:id="rId2"/>
    <p:sldId id="257" r:id="rId3"/>
    <p:sldId id="258" r:id="rId4"/>
    <p:sldId id="259" r:id="rId5"/>
    <p:sldId id="260" r:id="rId6"/>
    <p:sldId id="261" r:id="rId7"/>
    <p:sldId id="262" r:id="rId8"/>
    <p:sldId id="263" r:id="rId9"/>
    <p:sldId id="264" r:id="rId10"/>
    <p:sldId id="265" r:id="rId11"/>
    <p:sldId id="38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63" r:id="rId28"/>
    <p:sldId id="364" r:id="rId29"/>
    <p:sldId id="281" r:id="rId30"/>
    <p:sldId id="365" r:id="rId31"/>
    <p:sldId id="366" r:id="rId32"/>
    <p:sldId id="282" r:id="rId33"/>
    <p:sldId id="367" r:id="rId34"/>
    <p:sldId id="283" r:id="rId35"/>
    <p:sldId id="284" r:id="rId36"/>
    <p:sldId id="286" r:id="rId37"/>
    <p:sldId id="287" r:id="rId38"/>
    <p:sldId id="288" r:id="rId39"/>
    <p:sldId id="289" r:id="rId40"/>
    <p:sldId id="290" r:id="rId41"/>
    <p:sldId id="291" r:id="rId42"/>
    <p:sldId id="368"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69" r:id="rId58"/>
    <p:sldId id="306" r:id="rId59"/>
    <p:sldId id="307" r:id="rId60"/>
    <p:sldId id="370" r:id="rId61"/>
    <p:sldId id="308" r:id="rId62"/>
    <p:sldId id="309" r:id="rId63"/>
    <p:sldId id="310" r:id="rId64"/>
    <p:sldId id="371" r:id="rId65"/>
    <p:sldId id="311" r:id="rId66"/>
    <p:sldId id="312" r:id="rId67"/>
    <p:sldId id="37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73" r:id="rId119"/>
    <p:sldId id="374" r:id="rId120"/>
    <p:sldId id="375" r:id="rId121"/>
    <p:sldId id="376" r:id="rId122"/>
    <p:sldId id="377" r:id="rId123"/>
    <p:sldId id="378" r:id="rId124"/>
    <p:sldId id="379" r:id="rId125"/>
    <p:sldId id="380" r:id="rId126"/>
    <p:sldId id="381" r:id="rId127"/>
    <p:sldId id="382" r:id="rId128"/>
    <p:sldId id="383" r:id="rId1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FEA8B-4CCD-4F1B-85E8-C50BD12EF990}" type="datetimeFigureOut">
              <a:rPr lang="tr-TR" smtClean="0"/>
              <a:pPr/>
              <a:t>27.03.2011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8FF76-C698-4A2E-8580-9ECF07FEEA3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1C8FF76-C698-4A2E-8580-9ECF07FEEA36}" type="slidenum">
              <a:rPr lang="tr-TR" smtClean="0"/>
              <a:pPr/>
              <a:t>52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24AE3DD-B4DB-4AE3-A556-ADBCB92C018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F1939FC-1733-483C-8611-72A549F4428B}" type="datetimeFigureOut">
              <a:rPr lang="tr-TR" smtClean="0"/>
              <a:pPr/>
              <a:t>27.03.2011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624AE3DD-B4DB-4AE3-A556-ADBCB92C018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1939FC-1733-483C-8611-72A549F4428B}" type="datetimeFigureOut">
              <a:rPr lang="tr-TR" smtClean="0"/>
              <a:pPr/>
              <a:t>27.03.2011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4AE3DD-B4DB-4AE3-A556-ADBCB92C018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YİYECEK – İÇECEK İŞLETMELERİ</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42"/>
            <a:ext cx="8229600" cy="1285884"/>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t>
            </a:r>
            <a:br>
              <a:rPr lang="tr-TR" dirty="0" smtClean="0"/>
            </a:br>
            <a:r>
              <a:rPr lang="tr-TR" dirty="0" smtClean="0"/>
              <a:t/>
            </a:r>
            <a:br>
              <a:rPr lang="tr-TR" dirty="0" smtClean="0"/>
            </a:br>
            <a:r>
              <a:rPr lang="tr-TR" dirty="0" smtClean="0"/>
              <a:t/>
            </a:r>
            <a:br>
              <a:rPr lang="tr-TR" dirty="0" smtClean="0"/>
            </a:br>
            <a:r>
              <a:rPr lang="tr-TR" dirty="0" smtClean="0"/>
              <a:t>   </a:t>
            </a:r>
            <a:r>
              <a:rPr lang="tr-TR" sz="2700" dirty="0" smtClean="0"/>
              <a:t>RESTORANLARIN SINIFLANDIRILMASI</a:t>
            </a:r>
            <a:br>
              <a:rPr lang="tr-TR" sz="2700" dirty="0" smtClean="0"/>
            </a:br>
            <a:r>
              <a:rPr lang="tr-TR" sz="2700" dirty="0" smtClean="0"/>
              <a:t>       </a:t>
            </a:r>
            <a:r>
              <a:rPr lang="tr-TR" sz="2700" dirty="0" smtClean="0">
                <a:solidFill>
                  <a:srgbClr val="FF0000"/>
                </a:solidFill>
              </a:rPr>
              <a:t>ÜÇÜNCÜ SINIF RESTORANLAR</a:t>
            </a:r>
            <a:br>
              <a:rPr lang="tr-TR" sz="2700" dirty="0" smtClean="0">
                <a:solidFill>
                  <a:srgbClr val="FF0000"/>
                </a:solidFill>
              </a:rPr>
            </a:br>
            <a:endParaRPr lang="tr-TR" sz="2700" dirty="0">
              <a:solidFill>
                <a:srgbClr val="FF0000"/>
              </a:solidFill>
            </a:endParaRPr>
          </a:p>
        </p:txBody>
      </p:sp>
      <p:sp>
        <p:nvSpPr>
          <p:cNvPr id="3" name="2 İçerik Yer Tutucusu"/>
          <p:cNvSpPr>
            <a:spLocks noGrp="1"/>
          </p:cNvSpPr>
          <p:nvPr>
            <p:ph idx="1"/>
          </p:nvPr>
        </p:nvSpPr>
        <p:spPr>
          <a:xfrm>
            <a:off x="457200" y="1600200"/>
            <a:ext cx="8229600" cy="5257800"/>
          </a:xfrm>
        </p:spPr>
        <p:txBody>
          <a:bodyPr>
            <a:noAutofit/>
          </a:bodyPr>
          <a:lstStyle/>
          <a:p>
            <a:pPr>
              <a:buNone/>
            </a:pPr>
            <a:r>
              <a:rPr lang="tr-TR" sz="3200" dirty="0" smtClean="0"/>
              <a:t>Fonksiyon </a:t>
            </a:r>
            <a:r>
              <a:rPr lang="tr-TR" sz="3200" dirty="0"/>
              <a:t>ve sınıfına uygun malzeme ile uyum içinde </a:t>
            </a:r>
            <a:r>
              <a:rPr lang="tr-TR" sz="3200" dirty="0" smtClean="0"/>
              <a:t>dekore</a:t>
            </a:r>
            <a:r>
              <a:rPr lang="tr-TR" sz="3200" dirty="0" smtClean="0">
                <a:sym typeface="Symbol"/>
              </a:rPr>
              <a:t> </a:t>
            </a:r>
            <a:r>
              <a:rPr lang="tr-TR" sz="3200" dirty="0" smtClean="0"/>
              <a:t>edilerek aydınlatma</a:t>
            </a:r>
            <a:endParaRPr lang="tr-TR" sz="3200" dirty="0"/>
          </a:p>
          <a:p>
            <a:pPr>
              <a:buNone/>
            </a:pPr>
            <a:r>
              <a:rPr lang="tr-TR" sz="3200" dirty="0" smtClean="0"/>
              <a:t>Tesis </a:t>
            </a:r>
            <a:r>
              <a:rPr lang="tr-TR" sz="3200" dirty="0"/>
              <a:t>kapasitesine uygun malzeme </a:t>
            </a:r>
            <a:r>
              <a:rPr lang="tr-TR" sz="3200" dirty="0" smtClean="0"/>
              <a:t>dola</a:t>
            </a:r>
          </a:p>
          <a:p>
            <a:pPr>
              <a:buNone/>
            </a:pPr>
            <a:r>
              <a:rPr lang="tr-TR" sz="3200" dirty="0" smtClean="0"/>
              <a:t> Alarm</a:t>
            </a:r>
            <a:r>
              <a:rPr lang="tr-TR" sz="3200" dirty="0">
                <a:sym typeface="Symbol"/>
              </a:rPr>
              <a:t> </a:t>
            </a:r>
            <a:r>
              <a:rPr lang="tr-TR" sz="3200" dirty="0" smtClean="0"/>
              <a:t>düzeni </a:t>
            </a:r>
            <a:r>
              <a:rPr lang="tr-TR" sz="3200" dirty="0"/>
              <a:t>olan içeriden açılabilen </a:t>
            </a:r>
            <a:r>
              <a:rPr lang="tr-TR" sz="3200" dirty="0" smtClean="0"/>
              <a:t>soğuk saklama </a:t>
            </a:r>
            <a:r>
              <a:rPr lang="tr-TR" sz="3200" dirty="0"/>
              <a:t>deposu veya </a:t>
            </a:r>
            <a:r>
              <a:rPr lang="tr-TR" sz="3200" dirty="0" smtClean="0"/>
              <a:t>dolabı</a:t>
            </a:r>
            <a:endParaRPr lang="tr-TR" sz="3200" dirty="0"/>
          </a:p>
          <a:p>
            <a:pPr>
              <a:buNone/>
            </a:pPr>
            <a:r>
              <a:rPr lang="tr-TR" sz="3200" dirty="0" smtClean="0"/>
              <a:t>İhtiyaca</a:t>
            </a:r>
            <a:r>
              <a:rPr lang="tr-TR" sz="3200" dirty="0" smtClean="0">
                <a:sym typeface="Symbol"/>
              </a:rPr>
              <a:t> </a:t>
            </a:r>
            <a:r>
              <a:rPr lang="tr-TR" sz="3200" dirty="0" smtClean="0"/>
              <a:t>uygun </a:t>
            </a:r>
            <a:r>
              <a:rPr lang="tr-TR" sz="3200" dirty="0"/>
              <a:t>pişirme </a:t>
            </a:r>
            <a:r>
              <a:rPr lang="tr-TR" sz="3200" dirty="0" smtClean="0"/>
              <a:t>donanımı</a:t>
            </a:r>
            <a:endParaRPr lang="tr-TR" sz="3200" dirty="0"/>
          </a:p>
          <a:p>
            <a:pPr>
              <a:buNone/>
            </a:pPr>
            <a:r>
              <a:rPr lang="tr-TR" sz="3200" dirty="0" smtClean="0"/>
              <a:t>Tesiste </a:t>
            </a:r>
            <a:r>
              <a:rPr lang="tr-TR" sz="3200" dirty="0"/>
              <a:t>verilecek yemek türlerine uygun </a:t>
            </a:r>
            <a:r>
              <a:rPr lang="tr-TR" sz="3200" dirty="0" smtClean="0"/>
              <a:t>yeterli</a:t>
            </a:r>
            <a:r>
              <a:rPr lang="tr-TR" sz="3200" dirty="0">
                <a:sym typeface="Symbol"/>
              </a:rPr>
              <a:t> </a:t>
            </a:r>
            <a:r>
              <a:rPr lang="tr-TR" sz="3200" dirty="0" smtClean="0"/>
              <a:t>hazırlık yerleri,</a:t>
            </a:r>
            <a:r>
              <a:rPr lang="tr-TR" sz="3200" dirty="0"/>
              <a:t/>
            </a:r>
            <a:br>
              <a:rPr lang="tr-TR" sz="3200" dirty="0"/>
            </a:br>
            <a:endParaRPr lang="tr-TR"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RAKI</a:t>
            </a:r>
            <a:endParaRPr lang="tr-TR" b="1" dirty="0"/>
          </a:p>
        </p:txBody>
      </p:sp>
      <p:sp>
        <p:nvSpPr>
          <p:cNvPr id="3" name="2 İçerik Yer Tutucusu"/>
          <p:cNvSpPr>
            <a:spLocks noGrp="1"/>
          </p:cNvSpPr>
          <p:nvPr>
            <p:ph idx="1"/>
          </p:nvPr>
        </p:nvSpPr>
        <p:spPr/>
        <p:txBody>
          <a:bodyPr/>
          <a:lstStyle/>
          <a:p>
            <a:r>
              <a:rPr lang="tr-TR" dirty="0"/>
              <a:t/>
            </a:r>
            <a:br>
              <a:rPr lang="tr-TR" dirty="0"/>
            </a:br>
            <a:r>
              <a:rPr lang="tr-TR" dirty="0"/>
              <a:t> </a:t>
            </a:r>
            <a:r>
              <a:rPr lang="tr-TR" sz="3200" dirty="0"/>
              <a:t>Türkiye’de fazla </a:t>
            </a:r>
            <a:r>
              <a:rPr lang="tr-TR" sz="3200" dirty="0" smtClean="0"/>
              <a:t>üretilen </a:t>
            </a:r>
            <a:r>
              <a:rPr lang="tr-TR" sz="3200" dirty="0"/>
              <a:t>içkidir.</a:t>
            </a:r>
            <a:br>
              <a:rPr lang="tr-TR" sz="3200" dirty="0"/>
            </a:br>
            <a:r>
              <a:rPr lang="tr-TR" sz="3200" dirty="0"/>
              <a:t> Yıkandıktan sonra makinelerde ezilip parçalanan sultani ve </a:t>
            </a:r>
            <a:r>
              <a:rPr lang="tr-TR" sz="3200" dirty="0" err="1" smtClean="0"/>
              <a:t>rezaki</a:t>
            </a:r>
            <a:r>
              <a:rPr lang="tr-TR" sz="3200" dirty="0" smtClean="0"/>
              <a:t> </a:t>
            </a:r>
            <a:r>
              <a:rPr lang="tr-TR" sz="3200" dirty="0"/>
              <a:t>cinsi üzümlerden elde edilir.</a:t>
            </a:r>
            <a:br>
              <a:rPr lang="tr-TR" sz="3200" dirty="0"/>
            </a:br>
            <a:r>
              <a:rPr lang="tr-TR" sz="3200" dirty="0"/>
              <a:t> Yemek öncesi, sırası ve </a:t>
            </a:r>
            <a:r>
              <a:rPr lang="tr-TR" sz="3200" dirty="0" smtClean="0"/>
              <a:t>sonrası </a:t>
            </a:r>
            <a:r>
              <a:rPr lang="tr-TR" sz="3200" dirty="0"/>
              <a:t>içilebilmektedir</a:t>
            </a:r>
            <a:r>
              <a:rPr lang="tr-TR" sz="3200" dirty="0" smtClean="0"/>
              <a:t>.</a:t>
            </a:r>
            <a:r>
              <a:rPr lang="tr-TR" sz="3200" dirty="0"/>
              <a:t> Suyla karıştırılarak ya da, yanında buzla sek </a:t>
            </a:r>
            <a:r>
              <a:rPr lang="tr-TR" sz="3200" dirty="0" smtClean="0"/>
              <a:t>olarak </a:t>
            </a:r>
            <a:r>
              <a:rPr lang="tr-TR" sz="3200" dirty="0"/>
              <a:t>servis edilebilir </a:t>
            </a:r>
            <a:br>
              <a:rPr lang="tr-TR" sz="3200" dirty="0"/>
            </a:br>
            <a:endParaRPr lang="tr-TR" sz="3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KONYAK, ARMANYAK VE BRANDİ</a:t>
            </a:r>
            <a:endParaRPr lang="tr-TR" b="1" dirty="0"/>
          </a:p>
        </p:txBody>
      </p:sp>
      <p:sp>
        <p:nvSpPr>
          <p:cNvPr id="3" name="2 İçerik Yer Tutucusu"/>
          <p:cNvSpPr>
            <a:spLocks noGrp="1"/>
          </p:cNvSpPr>
          <p:nvPr>
            <p:ph idx="1"/>
          </p:nvPr>
        </p:nvSpPr>
        <p:spPr/>
        <p:txBody>
          <a:bodyPr>
            <a:normAutofit/>
          </a:bodyPr>
          <a:lstStyle/>
          <a:p>
            <a:pPr>
              <a:buNone/>
            </a:pPr>
            <a:r>
              <a:rPr lang="tr-TR" dirty="0"/>
              <a:t/>
            </a:r>
            <a:br>
              <a:rPr lang="tr-TR" dirty="0"/>
            </a:br>
            <a:r>
              <a:rPr lang="tr-TR" dirty="0"/>
              <a:t> Türkiye’de konyak </a:t>
            </a:r>
            <a:r>
              <a:rPr lang="tr-TR" dirty="0" smtClean="0"/>
              <a:t>veya </a:t>
            </a:r>
            <a:r>
              <a:rPr lang="tr-TR" dirty="0"/>
              <a:t>kanyak olarak bilinen bu içki uluslar arası alanda </a:t>
            </a:r>
            <a:r>
              <a:rPr lang="tr-TR" dirty="0" err="1"/>
              <a:t>brandi</a:t>
            </a:r>
            <a:r>
              <a:rPr lang="tr-TR" dirty="0"/>
              <a:t> olarak bilinir.</a:t>
            </a:r>
            <a:br>
              <a:rPr lang="tr-TR" dirty="0"/>
            </a:br>
            <a:r>
              <a:rPr lang="tr-TR" dirty="0" smtClean="0"/>
              <a:t> </a:t>
            </a:r>
            <a:r>
              <a:rPr lang="tr-TR" dirty="0"/>
              <a:t>Kelime olarak yakılmış şarap anlamına gelen konyak, sadece Fransa’nın </a:t>
            </a:r>
            <a:r>
              <a:rPr lang="tr-TR" dirty="0" err="1"/>
              <a:t>Cognac</a:t>
            </a:r>
            <a:r>
              <a:rPr lang="tr-TR" dirty="0"/>
              <a:t> kasabası çevresinde yetişen üzümden elde edilen </a:t>
            </a:r>
            <a:r>
              <a:rPr lang="tr-TR" dirty="0" err="1"/>
              <a:t>brandidir</a:t>
            </a:r>
            <a:r>
              <a:rPr lang="tr-TR" dirty="0" smtClean="0"/>
              <a:t>.</a:t>
            </a:r>
          </a:p>
          <a:p>
            <a:pPr>
              <a:buNone/>
            </a:pPr>
            <a:r>
              <a:rPr lang="tr-TR" dirty="0"/>
              <a:t/>
            </a:r>
            <a:br>
              <a:rPr lang="tr-TR" dirty="0"/>
            </a:br>
            <a:r>
              <a:rPr lang="tr-TR" dirty="0"/>
              <a:t> </a:t>
            </a:r>
            <a:r>
              <a:rPr lang="tr-TR" dirty="0" err="1"/>
              <a:t>Armanyak</a:t>
            </a:r>
            <a:r>
              <a:rPr lang="tr-TR" dirty="0"/>
              <a:t>, </a:t>
            </a:r>
            <a:r>
              <a:rPr lang="tr-TR" dirty="0" smtClean="0"/>
              <a:t>diğer </a:t>
            </a:r>
            <a:r>
              <a:rPr lang="tr-TR" dirty="0"/>
              <a:t>bir ünlü Fransız </a:t>
            </a:r>
            <a:r>
              <a:rPr lang="tr-TR" dirty="0" err="1"/>
              <a:t>brandisisi</a:t>
            </a:r>
            <a:r>
              <a:rPr lang="tr-TR" dirty="0"/>
              <a:t> olup hem sek, hem de koku itibariyle daha keskindir.</a:t>
            </a:r>
            <a:br>
              <a:rPr lang="tr-TR" dirty="0"/>
            </a:br>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3200" dirty="0"/>
              <a:t>Kendilerine has özelliklerinin ortaya çıkması için </a:t>
            </a:r>
            <a:r>
              <a:rPr lang="tr-TR" sz="3200" dirty="0" smtClean="0"/>
              <a:t>oda</a:t>
            </a:r>
            <a:r>
              <a:rPr lang="tr-TR" sz="3200" dirty="0">
                <a:sym typeface="Symbol"/>
              </a:rPr>
              <a:t> </a:t>
            </a:r>
            <a:r>
              <a:rPr lang="tr-TR" sz="3200" dirty="0" smtClean="0"/>
              <a:t>sıcaklığında</a:t>
            </a:r>
            <a:r>
              <a:rPr lang="tr-TR" sz="3200" dirty="0"/>
              <a:t>, el ısısında ve konyak kadehlerinde sunulur. Değeri yüksek olanlar, konuğa takdim edilmelidir. </a:t>
            </a:r>
            <a:br>
              <a:rPr lang="tr-TR" sz="3200" dirty="0"/>
            </a:br>
            <a:r>
              <a:rPr lang="tr-TR" sz="3200" dirty="0"/>
              <a:t> Bardağa boşaltılırken çalkalayıcı </a:t>
            </a:r>
            <a:r>
              <a:rPr lang="tr-TR" sz="3200" dirty="0" smtClean="0"/>
              <a:t>kadeh</a:t>
            </a:r>
            <a:r>
              <a:rPr lang="tr-TR" sz="3200" dirty="0">
                <a:sym typeface="Symbol"/>
              </a:rPr>
              <a:t> </a:t>
            </a:r>
            <a:r>
              <a:rPr lang="tr-TR" sz="3200" dirty="0" smtClean="0"/>
              <a:t>kullanılabilir</a:t>
            </a:r>
            <a:r>
              <a:rPr lang="tr-TR" sz="3200" dirty="0"/>
              <a:t>. </a:t>
            </a:r>
            <a:br>
              <a:rPr lang="tr-TR" sz="3200" dirty="0"/>
            </a:br>
            <a:endParaRPr lang="tr-TR" sz="32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7030A0"/>
                </a:solidFill>
              </a:rPr>
              <a:t>   ROM</a:t>
            </a:r>
            <a:endParaRPr lang="tr-TR" b="1" dirty="0">
              <a:solidFill>
                <a:srgbClr val="7030A0"/>
              </a:solidFill>
            </a:endParaRPr>
          </a:p>
        </p:txBody>
      </p:sp>
      <p:sp>
        <p:nvSpPr>
          <p:cNvPr id="3" name="2 İçerik Yer Tutucusu"/>
          <p:cNvSpPr>
            <a:spLocks noGrp="1"/>
          </p:cNvSpPr>
          <p:nvPr>
            <p:ph idx="1"/>
          </p:nvPr>
        </p:nvSpPr>
        <p:spPr/>
        <p:txBody>
          <a:bodyPr>
            <a:normAutofit lnSpcReduction="10000"/>
          </a:bodyPr>
          <a:lstStyle/>
          <a:p>
            <a:r>
              <a:rPr lang="tr-TR" dirty="0"/>
              <a:t/>
            </a:r>
            <a:br>
              <a:rPr lang="tr-TR" dirty="0"/>
            </a:br>
            <a:r>
              <a:rPr lang="tr-TR" sz="3600" dirty="0"/>
              <a:t> Şeker kamışından yapılır.</a:t>
            </a:r>
            <a:r>
              <a:rPr lang="tr-TR" sz="3600" dirty="0">
                <a:sym typeface="Symbol"/>
              </a:rPr>
              <a:t></a:t>
            </a:r>
            <a:r>
              <a:rPr lang="tr-TR" sz="3600" dirty="0"/>
              <a:t/>
            </a:r>
            <a:br>
              <a:rPr lang="tr-TR" sz="3600" dirty="0"/>
            </a:br>
            <a:r>
              <a:rPr lang="tr-TR" sz="3600" dirty="0"/>
              <a:t> Soğuk olarak</a:t>
            </a:r>
            <a:r>
              <a:rPr lang="tr-TR" sz="3600" dirty="0">
                <a:sym typeface="Symbol"/>
              </a:rPr>
              <a:t></a:t>
            </a:r>
            <a:r>
              <a:rPr lang="tr-TR" sz="3600" dirty="0"/>
              <a:t> servis edilir.</a:t>
            </a:r>
            <a:br>
              <a:rPr lang="tr-TR" sz="3600" dirty="0"/>
            </a:br>
            <a:r>
              <a:rPr lang="tr-TR" sz="3600" dirty="0"/>
              <a:t> Şişe dolapta soğutulabileceği gibi, bardak içine buz da</a:t>
            </a:r>
            <a:r>
              <a:rPr lang="tr-TR" sz="3600" dirty="0">
                <a:sym typeface="Symbol"/>
              </a:rPr>
              <a:t></a:t>
            </a:r>
            <a:r>
              <a:rPr lang="tr-TR" sz="3600" dirty="0"/>
              <a:t> konulabilir.</a:t>
            </a:r>
            <a:br>
              <a:rPr lang="tr-TR" sz="3600" dirty="0"/>
            </a:br>
            <a:r>
              <a:rPr lang="tr-TR" sz="3600" dirty="0"/>
              <a:t> İsteğe göre oda sıcaklığında da</a:t>
            </a:r>
            <a:r>
              <a:rPr lang="tr-TR" sz="3600" dirty="0">
                <a:sym typeface="Symbol"/>
              </a:rPr>
              <a:t></a:t>
            </a:r>
            <a:r>
              <a:rPr lang="tr-TR" sz="3600" dirty="0"/>
              <a:t> sunulabilir.</a:t>
            </a:r>
            <a:br>
              <a:rPr lang="tr-TR" sz="3600" dirty="0"/>
            </a:br>
            <a:r>
              <a:rPr lang="tr-TR" dirty="0"/>
              <a:t/>
            </a:r>
            <a:br>
              <a:rPr lang="tr-TR" dirty="0"/>
            </a:br>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7030A0"/>
                </a:solidFill>
              </a:rPr>
              <a:t>      TEKİLA</a:t>
            </a:r>
            <a:endParaRPr lang="tr-TR" b="1" dirty="0">
              <a:solidFill>
                <a:srgbClr val="7030A0"/>
              </a:solidFill>
            </a:endParaRPr>
          </a:p>
        </p:txBody>
      </p:sp>
      <p:sp>
        <p:nvSpPr>
          <p:cNvPr id="3" name="2 İçerik Yer Tutucusu"/>
          <p:cNvSpPr>
            <a:spLocks noGrp="1"/>
          </p:cNvSpPr>
          <p:nvPr>
            <p:ph idx="1"/>
          </p:nvPr>
        </p:nvSpPr>
        <p:spPr>
          <a:xfrm>
            <a:off x="457200" y="1935480"/>
            <a:ext cx="8229600" cy="4565354"/>
          </a:xfrm>
        </p:spPr>
        <p:txBody>
          <a:bodyPr>
            <a:noAutofit/>
          </a:bodyPr>
          <a:lstStyle/>
          <a:p>
            <a:pPr>
              <a:buNone/>
            </a:pPr>
            <a:r>
              <a:rPr lang="tr-TR" sz="2400" dirty="0" smtClean="0"/>
              <a:t>     </a:t>
            </a:r>
            <a:r>
              <a:rPr lang="tr-TR" sz="2400" dirty="0"/>
              <a:t>Meksikalıların milli içkisidir. Yakın </a:t>
            </a:r>
            <a:r>
              <a:rPr lang="tr-TR" sz="2400" dirty="0" smtClean="0"/>
              <a:t>zamanda</a:t>
            </a:r>
            <a:r>
              <a:rPr lang="tr-TR" sz="2400" dirty="0">
                <a:sym typeface="Symbol"/>
              </a:rPr>
              <a:t> </a:t>
            </a:r>
            <a:r>
              <a:rPr lang="tr-TR" sz="2400" dirty="0" smtClean="0"/>
              <a:t>bazı </a:t>
            </a:r>
            <a:r>
              <a:rPr lang="tr-TR" sz="2400" dirty="0"/>
              <a:t>kokteyllerle dünya geneline yayılmıştır.</a:t>
            </a:r>
            <a:br>
              <a:rPr lang="tr-TR" sz="2400" dirty="0"/>
            </a:br>
            <a:r>
              <a:rPr lang="tr-TR" sz="2400" dirty="0"/>
              <a:t> Kırlarda kendi başına </a:t>
            </a:r>
            <a:r>
              <a:rPr lang="tr-TR" sz="2400" dirty="0" smtClean="0"/>
              <a:t>büyüyen</a:t>
            </a:r>
            <a:r>
              <a:rPr lang="tr-TR" sz="2400" dirty="0">
                <a:sym typeface="Symbol"/>
              </a:rPr>
              <a:t> </a:t>
            </a:r>
            <a:r>
              <a:rPr lang="tr-TR" sz="2400" dirty="0" smtClean="0"/>
              <a:t>kaktüse </a:t>
            </a:r>
            <a:r>
              <a:rPr lang="tr-TR" sz="2400" dirty="0"/>
              <a:t>benzeyen </a:t>
            </a:r>
            <a:r>
              <a:rPr lang="tr-TR" sz="2400" dirty="0" err="1"/>
              <a:t>mezkal</a:t>
            </a:r>
            <a:r>
              <a:rPr lang="tr-TR" sz="2400" dirty="0"/>
              <a:t> bitkisinden </a:t>
            </a:r>
            <a:r>
              <a:rPr lang="tr-TR" sz="2400" dirty="0" smtClean="0"/>
              <a:t>yapılır.</a:t>
            </a:r>
          </a:p>
          <a:p>
            <a:pPr>
              <a:buNone/>
            </a:pPr>
            <a:r>
              <a:rPr lang="tr-TR" sz="2400" dirty="0" smtClean="0"/>
              <a:t>     Daha </a:t>
            </a:r>
            <a:r>
              <a:rPr lang="tr-TR" sz="2400" dirty="0"/>
              <a:t>çok kokteyllerin </a:t>
            </a:r>
            <a:r>
              <a:rPr lang="tr-TR" sz="2400" dirty="0" smtClean="0"/>
              <a:t>taban </a:t>
            </a:r>
            <a:r>
              <a:rPr lang="tr-TR" sz="2400" dirty="0"/>
              <a:t>içkisi olarak kullanılır.</a:t>
            </a:r>
            <a:br>
              <a:rPr lang="tr-TR" sz="2400" dirty="0"/>
            </a:br>
            <a:r>
              <a:rPr lang="tr-TR" sz="2400" dirty="0"/>
              <a:t> Çok soğutulmuş olarak küçük </a:t>
            </a:r>
            <a:r>
              <a:rPr lang="tr-TR" sz="2400" dirty="0" smtClean="0"/>
              <a:t>tekila-</a:t>
            </a:r>
            <a:r>
              <a:rPr lang="tr-TR" sz="2400" dirty="0" err="1" smtClean="0"/>
              <a:t>shut</a:t>
            </a:r>
            <a:r>
              <a:rPr lang="tr-TR" sz="2400" dirty="0">
                <a:sym typeface="Symbol"/>
              </a:rPr>
              <a:t> </a:t>
            </a:r>
            <a:r>
              <a:rPr lang="tr-TR" sz="2400" dirty="0" smtClean="0"/>
              <a:t>bardaklarında </a:t>
            </a:r>
            <a:r>
              <a:rPr lang="tr-TR" sz="2400" dirty="0"/>
              <a:t>içilir.</a:t>
            </a:r>
            <a:br>
              <a:rPr lang="tr-TR" sz="2400" dirty="0"/>
            </a:br>
            <a:r>
              <a:rPr lang="tr-TR" sz="2400" dirty="0"/>
              <a:t> Sağ elde tekila bardağı, sol elde baharatlı meyve</a:t>
            </a:r>
            <a:r>
              <a:rPr lang="tr-TR" sz="2400" dirty="0">
                <a:sym typeface="Symbol"/>
              </a:rPr>
              <a:t></a:t>
            </a:r>
            <a:r>
              <a:rPr lang="tr-TR" sz="2400" dirty="0"/>
              <a:t> sularından çok soğutulmuş bir içki olan </a:t>
            </a:r>
            <a:r>
              <a:rPr lang="tr-TR" sz="2400" dirty="0" err="1"/>
              <a:t>sangrita</a:t>
            </a:r>
            <a:r>
              <a:rPr lang="tr-TR" sz="2400" dirty="0"/>
              <a:t> bardağı tutularak </a:t>
            </a:r>
            <a:r>
              <a:rPr lang="tr-TR" sz="2400" dirty="0" smtClean="0"/>
              <a:t>içilir. Meksikalılar</a:t>
            </a:r>
            <a:r>
              <a:rPr lang="tr-TR" sz="2400" dirty="0"/>
              <a:t>, bir yandan tekila içerken, bir yandan limon ve tuz yalayarak içerler.</a:t>
            </a:r>
            <a:br>
              <a:rPr lang="tr-TR" sz="2400" dirty="0"/>
            </a:br>
            <a:r>
              <a:rPr lang="tr-TR" sz="2400" dirty="0"/>
              <a:t> Sıcak domates suyu ile tercih eden konuklar da vardır</a:t>
            </a:r>
            <a:r>
              <a:rPr lang="tr-TR" sz="2400" dirty="0" smtClean="0"/>
              <a:t>.</a:t>
            </a:r>
            <a:r>
              <a:rPr lang="tr-TR" sz="2400" dirty="0"/>
              <a:t/>
            </a:r>
            <a:br>
              <a:rPr lang="tr-TR" sz="2400" dirty="0"/>
            </a:br>
            <a:r>
              <a:rPr lang="tr-TR" sz="2400" dirty="0"/>
              <a:t/>
            </a:r>
            <a:br>
              <a:rPr lang="tr-TR" sz="2400" dirty="0"/>
            </a:br>
            <a:endParaRPr lang="tr-TR" sz="2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VERMUT</a:t>
            </a:r>
            <a:endParaRPr lang="tr-TR" b="1" dirty="0"/>
          </a:p>
        </p:txBody>
      </p:sp>
      <p:sp>
        <p:nvSpPr>
          <p:cNvPr id="3" name="2 İçerik Yer Tutucusu"/>
          <p:cNvSpPr>
            <a:spLocks noGrp="1"/>
          </p:cNvSpPr>
          <p:nvPr>
            <p:ph idx="1"/>
          </p:nvPr>
        </p:nvSpPr>
        <p:spPr/>
        <p:txBody>
          <a:bodyPr>
            <a:normAutofit fontScale="62500" lnSpcReduction="20000"/>
          </a:bodyPr>
          <a:lstStyle/>
          <a:p>
            <a:r>
              <a:rPr lang="tr-TR" dirty="0"/>
              <a:t/>
            </a:r>
            <a:br>
              <a:rPr lang="tr-TR" dirty="0"/>
            </a:br>
            <a:r>
              <a:rPr lang="tr-TR" dirty="0"/>
              <a:t> </a:t>
            </a:r>
            <a:r>
              <a:rPr lang="tr-TR" sz="3800" dirty="0"/>
              <a:t>Adını pelin otu (</a:t>
            </a:r>
            <a:r>
              <a:rPr lang="tr-TR" sz="3800" dirty="0" err="1"/>
              <a:t>wormwood</a:t>
            </a:r>
            <a:r>
              <a:rPr lang="tr-TR" sz="3800" dirty="0"/>
              <a:t>) bitkisinden alır</a:t>
            </a:r>
            <a:r>
              <a:rPr lang="tr-TR" sz="3800" dirty="0" smtClean="0"/>
              <a:t>.</a:t>
            </a:r>
            <a:r>
              <a:rPr lang="tr-TR" sz="3800" dirty="0"/>
              <a:t/>
            </a:r>
            <a:br>
              <a:rPr lang="tr-TR" sz="3800" dirty="0"/>
            </a:br>
            <a:r>
              <a:rPr lang="tr-TR" sz="3800" dirty="0"/>
              <a:t> </a:t>
            </a:r>
            <a:r>
              <a:rPr lang="tr-TR" sz="3800" dirty="0" smtClean="0"/>
              <a:t>Alkolle </a:t>
            </a:r>
            <a:r>
              <a:rPr lang="tr-TR" sz="3800" dirty="0"/>
              <a:t>(genellikle </a:t>
            </a:r>
            <a:r>
              <a:rPr lang="tr-TR" sz="3800" dirty="0" err="1"/>
              <a:t>brandi</a:t>
            </a:r>
            <a:r>
              <a:rPr lang="tr-TR" sz="3800" dirty="0"/>
              <a:t>) takviye edilmiş bir şaraptır.</a:t>
            </a:r>
            <a:br>
              <a:rPr lang="tr-TR" sz="3800" dirty="0"/>
            </a:br>
            <a:r>
              <a:rPr lang="tr-TR" sz="3800" dirty="0"/>
              <a:t> Çeşitli aromatik </a:t>
            </a:r>
            <a:r>
              <a:rPr lang="tr-TR" sz="3800" dirty="0" smtClean="0"/>
              <a:t>otlardan </a:t>
            </a:r>
            <a:r>
              <a:rPr lang="tr-TR" sz="3800" dirty="0"/>
              <a:t>yapılır.</a:t>
            </a:r>
            <a:br>
              <a:rPr lang="tr-TR" sz="3800" dirty="0"/>
            </a:br>
            <a:r>
              <a:rPr lang="tr-TR" sz="3800" dirty="0"/>
              <a:t> </a:t>
            </a:r>
            <a:r>
              <a:rPr lang="tr-TR" sz="3800" dirty="0" err="1"/>
              <a:t>Dry</a:t>
            </a:r>
            <a:r>
              <a:rPr lang="tr-TR" sz="3800" dirty="0"/>
              <a:t>, </a:t>
            </a:r>
            <a:r>
              <a:rPr lang="tr-TR" sz="3800" dirty="0" err="1"/>
              <a:t>rosso</a:t>
            </a:r>
            <a:r>
              <a:rPr lang="tr-TR" sz="3800" dirty="0"/>
              <a:t>, </a:t>
            </a:r>
            <a:r>
              <a:rPr lang="tr-TR" sz="3800" dirty="0" err="1"/>
              <a:t>bıanco</a:t>
            </a:r>
            <a:r>
              <a:rPr lang="tr-TR" sz="3800" dirty="0"/>
              <a:t> gibi çeşitleri vardır</a:t>
            </a:r>
            <a:r>
              <a:rPr lang="tr-TR" sz="3800" dirty="0" smtClean="0"/>
              <a:t>.</a:t>
            </a:r>
            <a:r>
              <a:rPr lang="tr-TR" sz="3800" dirty="0"/>
              <a:t/>
            </a:r>
            <a:br>
              <a:rPr lang="tr-TR" sz="3800" dirty="0"/>
            </a:br>
            <a:r>
              <a:rPr lang="tr-TR" sz="3800" dirty="0"/>
              <a:t> Esas </a:t>
            </a:r>
            <a:r>
              <a:rPr lang="tr-TR" sz="3800" dirty="0" smtClean="0"/>
              <a:t>üreticileri</a:t>
            </a:r>
            <a:r>
              <a:rPr lang="tr-TR" sz="3800" dirty="0">
                <a:sym typeface="Symbol"/>
              </a:rPr>
              <a:t> </a:t>
            </a:r>
            <a:r>
              <a:rPr lang="tr-TR" sz="3800" dirty="0" smtClean="0"/>
              <a:t>İtalya </a:t>
            </a:r>
            <a:r>
              <a:rPr lang="tr-TR" sz="3800" dirty="0"/>
              <a:t>ve Fransa’dır.</a:t>
            </a:r>
            <a:br>
              <a:rPr lang="tr-TR" sz="3800" dirty="0"/>
            </a:br>
            <a:r>
              <a:rPr lang="tr-TR" sz="3800" dirty="0"/>
              <a:t> Kokteyllerde sıkça kullanılır, genelde </a:t>
            </a:r>
            <a:r>
              <a:rPr lang="tr-TR" sz="3800" dirty="0" smtClean="0"/>
              <a:t>aperatif </a:t>
            </a:r>
            <a:r>
              <a:rPr lang="tr-TR" sz="3800" dirty="0"/>
              <a:t>olarak içilir, sade gazoz, soda gibi meşrubatlarla karıştırılarak serinletici içecek olarak alınır.</a:t>
            </a:r>
            <a:br>
              <a:rPr lang="tr-TR" sz="3800" dirty="0"/>
            </a:br>
            <a:r>
              <a:rPr lang="tr-TR" sz="3800" dirty="0"/>
              <a:t> Kırmızı vermutlar kokteyl kirazı ile, diğerleri </a:t>
            </a:r>
            <a:r>
              <a:rPr lang="tr-TR" sz="3800" dirty="0" smtClean="0"/>
              <a:t>limon </a:t>
            </a:r>
            <a:r>
              <a:rPr lang="tr-TR" sz="3800" dirty="0"/>
              <a:t>dilimi ve buz ile servis edilir.</a:t>
            </a:r>
            <a:br>
              <a:rPr lang="tr-TR" sz="3800" dirty="0"/>
            </a:br>
            <a:r>
              <a:rPr lang="tr-TR" sz="3800" dirty="0"/>
              <a:t/>
            </a:r>
            <a:br>
              <a:rPr lang="tr-TR" sz="3800" dirty="0"/>
            </a:br>
            <a:endParaRPr lang="tr-TR" sz="3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t>LİKÖR</a:t>
            </a:r>
            <a:endParaRPr lang="tr-TR" b="1" dirty="0"/>
          </a:p>
        </p:txBody>
      </p:sp>
      <p:sp>
        <p:nvSpPr>
          <p:cNvPr id="3" name="2 İçerik Yer Tutucusu"/>
          <p:cNvSpPr>
            <a:spLocks noGrp="1"/>
          </p:cNvSpPr>
          <p:nvPr>
            <p:ph idx="1"/>
          </p:nvPr>
        </p:nvSpPr>
        <p:spPr/>
        <p:txBody>
          <a:bodyPr>
            <a:normAutofit fontScale="92500" lnSpcReduction="10000"/>
          </a:bodyPr>
          <a:lstStyle/>
          <a:p>
            <a:pPr>
              <a:buNone/>
            </a:pPr>
            <a:r>
              <a:rPr lang="tr-TR" dirty="0"/>
              <a:t/>
            </a:r>
            <a:br>
              <a:rPr lang="tr-TR" dirty="0"/>
            </a:br>
            <a:r>
              <a:rPr lang="tr-TR" sz="3200" dirty="0"/>
              <a:t> Ana bir içkinin veya nötr</a:t>
            </a:r>
            <a:r>
              <a:rPr lang="tr-TR" sz="3200" dirty="0">
                <a:sym typeface="Symbol"/>
              </a:rPr>
              <a:t></a:t>
            </a:r>
            <a:r>
              <a:rPr lang="tr-TR" sz="3200" dirty="0"/>
              <a:t> alkolün çeşitli bitkilerle </a:t>
            </a:r>
            <a:r>
              <a:rPr lang="tr-TR" sz="3200" dirty="0" err="1"/>
              <a:t>aromalandırılmış</a:t>
            </a:r>
            <a:r>
              <a:rPr lang="tr-TR" sz="3200" dirty="0"/>
              <a:t>, şeker şurubu ile tatlandırılmış halidir.</a:t>
            </a:r>
            <a:br>
              <a:rPr lang="tr-TR" sz="3200" dirty="0"/>
            </a:br>
            <a:r>
              <a:rPr lang="tr-TR" sz="3200" dirty="0"/>
              <a:t> Daha çok yemeklerden sonra hazmettirici (</a:t>
            </a:r>
            <a:r>
              <a:rPr lang="tr-TR" sz="3200" dirty="0" err="1"/>
              <a:t>dıgestive</a:t>
            </a:r>
            <a:r>
              <a:rPr lang="tr-TR" sz="3200" dirty="0"/>
              <a:t>) olarak kahve</a:t>
            </a:r>
            <a:r>
              <a:rPr lang="tr-TR" sz="3200" dirty="0">
                <a:sym typeface="Symbol"/>
              </a:rPr>
              <a:t></a:t>
            </a:r>
            <a:r>
              <a:rPr lang="tr-TR" sz="3200" dirty="0"/>
              <a:t> ile birlikte sade, bazıları kırılmış buzla da içilir.</a:t>
            </a:r>
            <a:br>
              <a:rPr lang="tr-TR" sz="3200" dirty="0"/>
            </a:br>
            <a:r>
              <a:rPr lang="tr-TR" sz="3200" dirty="0"/>
              <a:t> Kokteyllerde sık</a:t>
            </a:r>
            <a:r>
              <a:rPr lang="tr-TR" sz="3200" dirty="0">
                <a:sym typeface="Symbol"/>
              </a:rPr>
              <a:t></a:t>
            </a:r>
            <a:r>
              <a:rPr lang="tr-TR" sz="3200" dirty="0"/>
              <a:t> kullanılan bir yardımcı içkidir.</a:t>
            </a:r>
            <a:br>
              <a:rPr lang="tr-TR" sz="3200" dirty="0"/>
            </a:br>
            <a:endParaRPr lang="tr-TR" sz="32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3600" dirty="0"/>
              <a:t>Oda sıcaklığında kendilerine özel </a:t>
            </a:r>
            <a:r>
              <a:rPr lang="tr-TR" sz="3600" dirty="0" smtClean="0"/>
              <a:t>küçük</a:t>
            </a:r>
            <a:r>
              <a:rPr lang="tr-TR" sz="3600" dirty="0">
                <a:sym typeface="Symbol"/>
              </a:rPr>
              <a:t> </a:t>
            </a:r>
            <a:r>
              <a:rPr lang="tr-TR" sz="3600" dirty="0" smtClean="0"/>
              <a:t> </a:t>
            </a:r>
            <a:r>
              <a:rPr lang="tr-TR" sz="3600" dirty="0"/>
              <a:t>bardaklarda, buzla on </a:t>
            </a:r>
            <a:r>
              <a:rPr lang="tr-TR" sz="3600" dirty="0" err="1"/>
              <a:t>the</a:t>
            </a:r>
            <a:r>
              <a:rPr lang="tr-TR" sz="3600" dirty="0"/>
              <a:t> </a:t>
            </a:r>
            <a:r>
              <a:rPr lang="tr-TR" sz="3600" dirty="0" err="1"/>
              <a:t>rocks</a:t>
            </a:r>
            <a:r>
              <a:rPr lang="tr-TR" sz="3600" dirty="0"/>
              <a:t> bardağında servis edilir.</a:t>
            </a:r>
            <a:br>
              <a:rPr lang="tr-TR" sz="3600" dirty="0"/>
            </a:br>
            <a:r>
              <a:rPr lang="tr-TR" sz="3600" dirty="0"/>
              <a:t/>
            </a:r>
            <a:br>
              <a:rPr lang="tr-TR" sz="3600" dirty="0"/>
            </a:br>
            <a:endParaRPr lang="tr-TR" sz="36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SAKİ</a:t>
            </a:r>
            <a:endParaRPr lang="tr-TR" b="1" dirty="0"/>
          </a:p>
        </p:txBody>
      </p:sp>
      <p:sp>
        <p:nvSpPr>
          <p:cNvPr id="3" name="2 İçerik Yer Tutucusu"/>
          <p:cNvSpPr>
            <a:spLocks noGrp="1"/>
          </p:cNvSpPr>
          <p:nvPr>
            <p:ph idx="1"/>
          </p:nvPr>
        </p:nvSpPr>
        <p:spPr/>
        <p:txBody>
          <a:bodyPr>
            <a:normAutofit/>
          </a:bodyPr>
          <a:lstStyle/>
          <a:p>
            <a:r>
              <a:rPr lang="tr-TR" sz="3200" dirty="0" smtClean="0"/>
              <a:t>Pirinçten </a:t>
            </a:r>
            <a:r>
              <a:rPr lang="tr-TR" sz="3200" dirty="0"/>
              <a:t>üretilen, önce biraz şekerli, ardından hafif acı tat bırakan Japon birasıdır.</a:t>
            </a:r>
            <a:br>
              <a:rPr lang="tr-TR" sz="3200" dirty="0"/>
            </a:br>
            <a:r>
              <a:rPr lang="tr-TR" sz="3200" dirty="0"/>
              <a:t> Önce ısıtılarak, en az 30 derecede küçük fincanlarda veya</a:t>
            </a:r>
            <a:r>
              <a:rPr lang="tr-TR" sz="3200" dirty="0" smtClean="0"/>
              <a:t>, </a:t>
            </a:r>
            <a:r>
              <a:rPr lang="tr-TR" sz="3200" dirty="0"/>
              <a:t>kendilerine özel toprak kaplarda servis edilir.</a:t>
            </a:r>
            <a:br>
              <a:rPr lang="tr-TR" sz="3200" dirty="0"/>
            </a:br>
            <a:r>
              <a:rPr lang="tr-TR" sz="3200" dirty="0"/>
              <a:t/>
            </a:r>
            <a:br>
              <a:rPr lang="tr-TR" sz="3200" dirty="0"/>
            </a:br>
            <a:endParaRPr lang="tr-TR" sz="32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KOKTEYLLER</a:t>
            </a:r>
            <a:endParaRPr lang="tr-TR" b="1" dirty="0"/>
          </a:p>
        </p:txBody>
      </p:sp>
      <p:sp>
        <p:nvSpPr>
          <p:cNvPr id="3" name="2 İçerik Yer Tutucusu"/>
          <p:cNvSpPr>
            <a:spLocks noGrp="1"/>
          </p:cNvSpPr>
          <p:nvPr>
            <p:ph idx="1"/>
          </p:nvPr>
        </p:nvSpPr>
        <p:spPr/>
        <p:txBody>
          <a:bodyPr>
            <a:normAutofit fontScale="55000" lnSpcReduction="20000"/>
          </a:bodyPr>
          <a:lstStyle/>
          <a:p>
            <a:pPr>
              <a:buNone/>
            </a:pPr>
            <a:r>
              <a:rPr lang="tr-TR" sz="4000" dirty="0" smtClean="0"/>
              <a:t>Modern</a:t>
            </a:r>
            <a:r>
              <a:rPr lang="tr-TR" sz="4000" dirty="0">
                <a:sym typeface="Symbol"/>
              </a:rPr>
              <a:t></a:t>
            </a:r>
            <a:r>
              <a:rPr lang="tr-TR" sz="4000" dirty="0"/>
              <a:t> anlamda, iki veya daha fazla alkollü içki </a:t>
            </a:r>
            <a:r>
              <a:rPr lang="tr-TR" sz="4000" dirty="0" smtClean="0"/>
              <a:t>ve/veya bunlara </a:t>
            </a:r>
            <a:r>
              <a:rPr lang="tr-TR" sz="4000" dirty="0"/>
              <a:t>ilave edilmiş çeşitli meyve suları ve tatlandırıcılarla yapılmış karışımdır. </a:t>
            </a:r>
            <a:br>
              <a:rPr lang="tr-TR" sz="4000" dirty="0"/>
            </a:br>
            <a:r>
              <a:rPr lang="tr-TR" sz="4000" dirty="0"/>
              <a:t> Üç gruba ayrılır </a:t>
            </a:r>
            <a:r>
              <a:rPr lang="tr-TR" sz="4000" dirty="0" smtClean="0"/>
              <a:t>:</a:t>
            </a:r>
          </a:p>
          <a:p>
            <a:pPr>
              <a:buNone/>
            </a:pPr>
            <a:r>
              <a:rPr lang="tr-TR" sz="4000" dirty="0"/>
              <a:t> </a:t>
            </a:r>
            <a:r>
              <a:rPr lang="tr-TR" sz="4000" dirty="0" smtClean="0"/>
              <a:t>    </a:t>
            </a:r>
            <a:r>
              <a:rPr lang="tr-TR" sz="4000" dirty="0"/>
              <a:t>Yemek öncesi aperatif olarak içilen (küçük hacimli 5-10 </a:t>
            </a:r>
            <a:r>
              <a:rPr lang="tr-TR" sz="4000" dirty="0" err="1"/>
              <a:t>cl</a:t>
            </a:r>
            <a:r>
              <a:rPr lang="tr-TR" sz="4000" dirty="0"/>
              <a:t>)</a:t>
            </a:r>
            <a:br>
              <a:rPr lang="tr-TR" sz="4000" dirty="0"/>
            </a:br>
            <a:r>
              <a:rPr lang="tr-TR" sz="4000" dirty="0" smtClean="0"/>
              <a:t>Yemeklerden </a:t>
            </a:r>
            <a:r>
              <a:rPr lang="tr-TR" sz="4000" dirty="0"/>
              <a:t>sonra hazmı kolaylaştırmak için içilen (küçük hacimli 5-10 </a:t>
            </a:r>
            <a:r>
              <a:rPr lang="tr-TR" sz="4000" dirty="0" err="1"/>
              <a:t>cl</a:t>
            </a:r>
            <a:r>
              <a:rPr lang="tr-TR" sz="4000" dirty="0"/>
              <a:t>)</a:t>
            </a:r>
            <a:br>
              <a:rPr lang="tr-TR" sz="4000" dirty="0"/>
            </a:br>
            <a:r>
              <a:rPr lang="tr-TR" sz="4000" dirty="0" smtClean="0"/>
              <a:t>Serinletici</a:t>
            </a:r>
            <a:r>
              <a:rPr lang="tr-TR" sz="4000" dirty="0"/>
              <a:t>, eğlence, parti amaçlı içilen (geniş hacimli 20-30 </a:t>
            </a:r>
            <a:r>
              <a:rPr lang="tr-TR" sz="4000" dirty="0" err="1"/>
              <a:t>cl</a:t>
            </a:r>
            <a:r>
              <a:rPr lang="tr-TR" sz="4000" dirty="0"/>
              <a:t>)</a:t>
            </a:r>
            <a:br>
              <a:rPr lang="tr-TR" sz="4000" dirty="0"/>
            </a:br>
            <a:r>
              <a:rPr lang="tr-TR" sz="4000" dirty="0"/>
              <a:t> </a:t>
            </a:r>
            <a:r>
              <a:rPr lang="tr-TR" sz="4000" dirty="0" smtClean="0"/>
              <a:t>Çeşitli</a:t>
            </a:r>
            <a:r>
              <a:rPr lang="tr-TR" sz="4000" dirty="0" smtClean="0">
                <a:sym typeface="Symbol"/>
              </a:rPr>
              <a:t> </a:t>
            </a:r>
            <a:r>
              <a:rPr lang="tr-TR" sz="4000" dirty="0" smtClean="0"/>
              <a:t> </a:t>
            </a:r>
            <a:r>
              <a:rPr lang="tr-TR" sz="4000" dirty="0"/>
              <a:t>ölçülerdeki bardaklarda, buzlu veya buzsuz olarak, süslenerek, çeşitli dekorasyon ve garnitürlerle, kamış veya karıştırıcıyla servis edilir. </a:t>
            </a:r>
            <a:br>
              <a:rPr lang="tr-TR" sz="4000" dirty="0"/>
            </a:br>
            <a:r>
              <a:rPr lang="tr-TR" sz="4000" dirty="0"/>
              <a:t/>
            </a:r>
            <a:br>
              <a:rPr lang="tr-TR" sz="4000" dirty="0"/>
            </a:br>
            <a:endParaRPr lang="tr-T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3200" dirty="0" smtClean="0"/>
              <a:t>Yıkama, kurutma, raflar, dolaplar ve servis</a:t>
            </a:r>
            <a:r>
              <a:rPr lang="tr-TR" sz="3200" dirty="0" smtClean="0">
                <a:sym typeface="Symbol"/>
              </a:rPr>
              <a:t> </a:t>
            </a:r>
            <a:r>
              <a:rPr lang="tr-TR" sz="3200" dirty="0" smtClean="0"/>
              <a:t>kapasitesine uygun bulaşık makinesi</a:t>
            </a:r>
            <a:br>
              <a:rPr lang="tr-TR" sz="3200" dirty="0" smtClean="0"/>
            </a:br>
            <a:r>
              <a:rPr lang="tr-TR" sz="3200" dirty="0" smtClean="0"/>
              <a:t> İyi düzenlenmiş yemek salonu</a:t>
            </a:r>
            <a:br>
              <a:rPr lang="tr-TR" sz="3200" dirty="0" smtClean="0"/>
            </a:br>
            <a:r>
              <a:rPr lang="tr-TR" sz="3200" dirty="0" smtClean="0"/>
              <a:t> İlkyardım, yangın ve iş güvenliği için gerekli önlemler.</a:t>
            </a:r>
            <a:br>
              <a:rPr lang="tr-TR" sz="3200" dirty="0" smtClean="0"/>
            </a:br>
            <a:endParaRPr lang="tr-TR" sz="3200" dirty="0" smtClean="0"/>
          </a:p>
          <a:p>
            <a:endParaRPr lang="tr-TR" sz="32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t>
            </a:r>
            <a:r>
              <a:rPr lang="tr-TR" b="1" dirty="0" smtClean="0"/>
              <a:t>IRISH COFFEE (SICAK ALKOLLÜ)</a:t>
            </a:r>
            <a:endParaRPr lang="tr-TR" b="1" dirty="0"/>
          </a:p>
        </p:txBody>
      </p:sp>
      <p:sp>
        <p:nvSpPr>
          <p:cNvPr id="3" name="2 İçerik Yer Tutucusu"/>
          <p:cNvSpPr>
            <a:spLocks noGrp="1"/>
          </p:cNvSpPr>
          <p:nvPr>
            <p:ph idx="1"/>
          </p:nvPr>
        </p:nvSpPr>
        <p:spPr/>
        <p:txBody>
          <a:bodyPr>
            <a:normAutofit lnSpcReduction="10000"/>
          </a:bodyPr>
          <a:lstStyle/>
          <a:p>
            <a:r>
              <a:rPr lang="tr-TR" dirty="0"/>
              <a:t/>
            </a:r>
            <a:br>
              <a:rPr lang="tr-TR" dirty="0"/>
            </a:br>
            <a:r>
              <a:rPr lang="tr-TR" dirty="0"/>
              <a:t> Önceden ısıtılmış özel bardağa, </a:t>
            </a:r>
            <a:r>
              <a:rPr lang="tr-TR" dirty="0" smtClean="0"/>
              <a:t>iki </a:t>
            </a:r>
            <a:r>
              <a:rPr lang="tr-TR" dirty="0"/>
              <a:t>kahve kaşığı kahverengi ham mum üzerinde ısıtılan İrlanda viskisi ilave edilir. </a:t>
            </a:r>
            <a:br>
              <a:rPr lang="tr-TR" dirty="0"/>
            </a:br>
            <a:r>
              <a:rPr lang="tr-TR" dirty="0"/>
              <a:t> Alev söndüğünde sıcak ve çok sert demlenmiş kahve ile doldurulur</a:t>
            </a:r>
            <a:r>
              <a:rPr lang="tr-TR" dirty="0" smtClean="0"/>
              <a:t>.</a:t>
            </a:r>
            <a:r>
              <a:rPr lang="tr-TR" dirty="0"/>
              <a:t/>
            </a:r>
            <a:br>
              <a:rPr lang="tr-TR" dirty="0"/>
            </a:br>
            <a:r>
              <a:rPr lang="tr-TR" dirty="0" smtClean="0"/>
              <a:t>Üzerine </a:t>
            </a:r>
            <a:r>
              <a:rPr lang="tr-TR" dirty="0"/>
              <a:t>dikkatlice kaşık sırtı üzerinden krema dökülür.</a:t>
            </a:r>
            <a:br>
              <a:rPr lang="tr-TR" dirty="0"/>
            </a:br>
            <a:r>
              <a:rPr lang="tr-TR" dirty="0"/>
              <a:t> İçme </a:t>
            </a:r>
            <a:r>
              <a:rPr lang="tr-TR" dirty="0" smtClean="0"/>
              <a:t>kamışıyla</a:t>
            </a:r>
            <a:r>
              <a:rPr lang="tr-TR" dirty="0">
                <a:sym typeface="Symbol"/>
              </a:rPr>
              <a:t> </a:t>
            </a:r>
            <a:r>
              <a:rPr lang="tr-TR" dirty="0" smtClean="0"/>
              <a:t>servis </a:t>
            </a:r>
            <a:r>
              <a:rPr lang="tr-TR" dirty="0"/>
              <a:t>edilir.</a:t>
            </a:r>
            <a:br>
              <a:rPr lang="tr-TR" dirty="0"/>
            </a:br>
            <a:r>
              <a:rPr lang="tr-TR" dirty="0"/>
              <a:t/>
            </a:r>
            <a:br>
              <a:rPr lang="tr-TR" dirty="0"/>
            </a:br>
            <a:endParaRPr lang="tr-T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smtClean="0"/>
              <a:t>YİYECEK İÇECEK İŞLETMELERİNDE HİJYEN VE SANİTASYON</a:t>
            </a:r>
            <a:endParaRPr lang="tr-TR" sz="4000" b="1" dirty="0"/>
          </a:p>
        </p:txBody>
      </p:sp>
      <p:sp>
        <p:nvSpPr>
          <p:cNvPr id="3" name="2 İçerik Yer Tutucusu"/>
          <p:cNvSpPr>
            <a:spLocks noGrp="1"/>
          </p:cNvSpPr>
          <p:nvPr>
            <p:ph idx="1"/>
          </p:nvPr>
        </p:nvSpPr>
        <p:spPr/>
        <p:txBody>
          <a:bodyPr>
            <a:noAutofit/>
          </a:bodyPr>
          <a:lstStyle/>
          <a:p>
            <a:r>
              <a:rPr lang="tr-TR" sz="2800" dirty="0" smtClean="0"/>
              <a:t>HİJYEN </a:t>
            </a:r>
            <a:r>
              <a:rPr lang="tr-TR" sz="2800" dirty="0"/>
              <a:t>: </a:t>
            </a:r>
            <a:r>
              <a:rPr lang="tr-TR" sz="2800" dirty="0" err="1"/>
              <a:t>Yunanca’da</a:t>
            </a:r>
            <a:r>
              <a:rPr lang="tr-TR" sz="2800" dirty="0"/>
              <a:t> sağlıklı ortam anlamına gelmektedir. Otel mutfaklarında ise ortamın, çalışma sisteminin ve çalışanların sağlık ve temizlik kurallarına uygunluğudur</a:t>
            </a:r>
            <a:r>
              <a:rPr lang="tr-TR" sz="2800" dirty="0" smtClean="0"/>
              <a:t>.</a:t>
            </a:r>
          </a:p>
          <a:p>
            <a:pPr>
              <a:buNone/>
            </a:pPr>
            <a:r>
              <a:rPr lang="tr-TR" sz="2800" dirty="0"/>
              <a:t/>
            </a:r>
            <a:br>
              <a:rPr lang="tr-TR" sz="2800" dirty="0"/>
            </a:br>
            <a:r>
              <a:rPr lang="tr-TR" sz="2800" dirty="0"/>
              <a:t>SANİTASYON : Araç ve gereçler üzerinde bulunan sağlığa zararlı mikroorganizmaların güvenli olarak kabul edilen bir düzeye düşürülmesini sağlamak üzere gereken ısı ya da kimyasal madde kullanılmasını gerektiren süreçtir. </a:t>
            </a:r>
            <a:br>
              <a:rPr lang="tr-TR" sz="2800" dirty="0"/>
            </a:br>
            <a:r>
              <a:rPr lang="tr-TR" sz="2800" dirty="0"/>
              <a:t/>
            </a:r>
            <a:br>
              <a:rPr lang="tr-TR" sz="2800" dirty="0"/>
            </a:br>
            <a:endParaRPr lang="tr-TR" sz="28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t>SATIN ALMADA SANİTASYON</a:t>
            </a:r>
            <a:endParaRPr lang="tr-TR" b="1" dirty="0"/>
          </a:p>
        </p:txBody>
      </p:sp>
      <p:sp>
        <p:nvSpPr>
          <p:cNvPr id="3" name="2 İçerik Yer Tutucusu"/>
          <p:cNvSpPr>
            <a:spLocks noGrp="1"/>
          </p:cNvSpPr>
          <p:nvPr>
            <p:ph idx="1"/>
          </p:nvPr>
        </p:nvSpPr>
        <p:spPr/>
        <p:txBody>
          <a:bodyPr/>
          <a:lstStyle/>
          <a:p>
            <a:r>
              <a:rPr lang="tr-TR" dirty="0"/>
              <a:t/>
            </a:r>
            <a:br>
              <a:rPr lang="tr-TR" dirty="0"/>
            </a:br>
            <a:r>
              <a:rPr lang="tr-TR" dirty="0"/>
              <a:t> Yiyeceklerin </a:t>
            </a:r>
            <a:r>
              <a:rPr lang="tr-TR" dirty="0" smtClean="0"/>
              <a:t>sağlık</a:t>
            </a:r>
            <a:r>
              <a:rPr lang="tr-TR" dirty="0">
                <a:sym typeface="Symbol"/>
              </a:rPr>
              <a:t> </a:t>
            </a:r>
            <a:r>
              <a:rPr lang="tr-TR" dirty="0" smtClean="0"/>
              <a:t>yasalarına </a:t>
            </a:r>
            <a:r>
              <a:rPr lang="tr-TR" dirty="0"/>
              <a:t>ve kurallarına uygun ve kaliteli olmasına özen göstermeli</a:t>
            </a:r>
            <a:br>
              <a:rPr lang="tr-TR" dirty="0"/>
            </a:br>
            <a:r>
              <a:rPr lang="tr-TR" dirty="0" smtClean="0"/>
              <a:t> </a:t>
            </a:r>
            <a:r>
              <a:rPr lang="tr-TR" dirty="0"/>
              <a:t>Yiyeceklerin satın alındığı yerlerin, satın alma tarafından önceden görülmesi, üretimin hijyen şartlarında yapıldığından emin olunması gerekmektedir.</a:t>
            </a:r>
            <a:br>
              <a:rPr lang="tr-TR" dirty="0"/>
            </a:br>
            <a:endParaRPr lang="tr-T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TESELLÜMDE SANİTASYON</a:t>
            </a:r>
            <a:endParaRPr lang="tr-TR" b="1" dirty="0"/>
          </a:p>
        </p:txBody>
      </p:sp>
      <p:sp>
        <p:nvSpPr>
          <p:cNvPr id="3" name="2 İçerik Yer Tutucusu"/>
          <p:cNvSpPr>
            <a:spLocks noGrp="1"/>
          </p:cNvSpPr>
          <p:nvPr>
            <p:ph idx="1"/>
          </p:nvPr>
        </p:nvSpPr>
        <p:spPr/>
        <p:txBody>
          <a:bodyPr>
            <a:normAutofit/>
          </a:bodyPr>
          <a:lstStyle/>
          <a:p>
            <a:r>
              <a:rPr lang="tr-TR" dirty="0"/>
              <a:t/>
            </a:r>
            <a:br>
              <a:rPr lang="tr-TR" dirty="0"/>
            </a:br>
            <a:r>
              <a:rPr lang="tr-TR" dirty="0"/>
              <a:t> Satın alınan ürünler uygun </a:t>
            </a:r>
            <a:r>
              <a:rPr lang="tr-TR" dirty="0" smtClean="0"/>
              <a:t>ve </a:t>
            </a:r>
            <a:r>
              <a:rPr lang="tr-TR" dirty="0"/>
              <a:t>temiz araçlarla işletmeye ulaştırılmalı</a:t>
            </a:r>
            <a:br>
              <a:rPr lang="tr-TR" dirty="0"/>
            </a:br>
            <a:r>
              <a:rPr lang="tr-TR" dirty="0"/>
              <a:t> Hijyenik teslim alma </a:t>
            </a:r>
            <a:r>
              <a:rPr lang="tr-TR" dirty="0" smtClean="0"/>
              <a:t>yeri </a:t>
            </a:r>
            <a:r>
              <a:rPr lang="tr-TR" dirty="0"/>
              <a:t>oluşturulmalı</a:t>
            </a:r>
            <a:br>
              <a:rPr lang="tr-TR" dirty="0"/>
            </a:br>
            <a:r>
              <a:rPr lang="tr-TR" dirty="0"/>
              <a:t> Hasarlı görünen her paket gözden </a:t>
            </a:r>
            <a:r>
              <a:rPr lang="tr-TR" dirty="0" smtClean="0"/>
              <a:t>geçirilmeli</a:t>
            </a:r>
            <a:r>
              <a:rPr lang="tr-TR" dirty="0"/>
              <a:t/>
            </a:r>
            <a:br>
              <a:rPr lang="tr-TR" dirty="0"/>
            </a:br>
            <a:r>
              <a:rPr lang="tr-TR" dirty="0"/>
              <a:t> Böcek </a:t>
            </a:r>
            <a:r>
              <a:rPr lang="tr-TR" dirty="0" smtClean="0"/>
              <a:t>ve </a:t>
            </a:r>
            <a:r>
              <a:rPr lang="tr-TR" dirty="0"/>
              <a:t>haşarat belirtilerine karşı dikkatle inceleme yapılmalı</a:t>
            </a:r>
            <a:br>
              <a:rPr lang="tr-TR" dirty="0"/>
            </a:br>
            <a:endParaRPr lang="tr-T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Ürünler olağandışı veya kötü kokulara karşı kontrol edilmeli</a:t>
            </a:r>
            <a:br>
              <a:rPr lang="tr-TR" dirty="0" smtClean="0"/>
            </a:br>
            <a:r>
              <a:rPr lang="tr-TR" dirty="0" smtClean="0"/>
              <a:t> Kısmen ya da tamamen çözülmüş ya da bozulmuş gibi görünen donmuş gıdalar kabul edilmemeli</a:t>
            </a:r>
            <a:br>
              <a:rPr lang="tr-TR" dirty="0" smtClean="0"/>
            </a:br>
            <a:r>
              <a:rPr lang="tr-TR" dirty="0" smtClean="0"/>
              <a:t> Ürünler amaca uygun ve hijyenik oldukları kontrol edilerek gruplara ayrılarak depolanmalı</a:t>
            </a:r>
            <a:br>
              <a:rPr lang="tr-TR" dirty="0" smtClean="0"/>
            </a:br>
            <a:r>
              <a:rPr lang="tr-TR" dirty="0" smtClean="0"/>
              <a:t/>
            </a:r>
            <a:br>
              <a:rPr lang="tr-TR" dirty="0" smtClean="0"/>
            </a:br>
            <a:endParaRPr lang="tr-TR" dirty="0" smtClean="0"/>
          </a:p>
          <a:p>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DEPOLAMADA SANİTASYON</a:t>
            </a:r>
            <a:endParaRPr lang="tr-TR" b="1" dirty="0"/>
          </a:p>
        </p:txBody>
      </p:sp>
      <p:sp>
        <p:nvSpPr>
          <p:cNvPr id="3" name="2 İçerik Yer Tutucusu"/>
          <p:cNvSpPr>
            <a:spLocks noGrp="1"/>
          </p:cNvSpPr>
          <p:nvPr>
            <p:ph idx="1"/>
          </p:nvPr>
        </p:nvSpPr>
        <p:spPr/>
        <p:txBody>
          <a:bodyPr>
            <a:normAutofit lnSpcReduction="10000"/>
          </a:bodyPr>
          <a:lstStyle/>
          <a:p>
            <a:pPr>
              <a:buNone/>
            </a:pPr>
            <a:r>
              <a:rPr lang="tr-TR" dirty="0"/>
              <a:t/>
            </a:r>
            <a:br>
              <a:rPr lang="tr-TR" dirty="0"/>
            </a:br>
            <a:r>
              <a:rPr lang="tr-TR" dirty="0"/>
              <a:t/>
            </a:r>
            <a:br>
              <a:rPr lang="tr-TR" dirty="0"/>
            </a:br>
            <a:r>
              <a:rPr lang="tr-TR" dirty="0"/>
              <a:t> Çiğ ve </a:t>
            </a:r>
            <a:r>
              <a:rPr lang="tr-TR" dirty="0" smtClean="0"/>
              <a:t>pişmiş </a:t>
            </a:r>
            <a:r>
              <a:rPr lang="tr-TR" dirty="0"/>
              <a:t>yiyecekler üstü kapalı ve ayrı koruyucularda muhafaza edilmeli</a:t>
            </a:r>
            <a:br>
              <a:rPr lang="tr-TR" dirty="0"/>
            </a:br>
            <a:r>
              <a:rPr lang="tr-TR" dirty="0"/>
              <a:t> </a:t>
            </a:r>
            <a:r>
              <a:rPr lang="tr-TR" dirty="0" smtClean="0"/>
              <a:t>Donmuş</a:t>
            </a:r>
            <a:r>
              <a:rPr lang="tr-TR" dirty="0">
                <a:sym typeface="Symbol"/>
              </a:rPr>
              <a:t> </a:t>
            </a:r>
            <a:r>
              <a:rPr lang="tr-TR" dirty="0" smtClean="0"/>
              <a:t>gıdalar </a:t>
            </a:r>
            <a:r>
              <a:rPr lang="tr-TR" dirty="0"/>
              <a:t>nem ve buhar geçirmeyen </a:t>
            </a:r>
            <a:r>
              <a:rPr lang="tr-TR" dirty="0" err="1"/>
              <a:t>orjinal</a:t>
            </a:r>
            <a:r>
              <a:rPr lang="tr-TR" dirty="0"/>
              <a:t> kaplarında saklanmalı</a:t>
            </a:r>
            <a:br>
              <a:rPr lang="tr-TR" dirty="0"/>
            </a:br>
            <a:r>
              <a:rPr lang="tr-TR" dirty="0"/>
              <a:t> </a:t>
            </a:r>
            <a:r>
              <a:rPr lang="tr-TR" dirty="0" smtClean="0"/>
              <a:t>Yiyecekler</a:t>
            </a:r>
            <a:r>
              <a:rPr lang="tr-TR" dirty="0">
                <a:sym typeface="Symbol"/>
              </a:rPr>
              <a:t> </a:t>
            </a:r>
            <a:r>
              <a:rPr lang="tr-TR" dirty="0" smtClean="0"/>
              <a:t>depolara </a:t>
            </a:r>
            <a:r>
              <a:rPr lang="tr-TR" dirty="0"/>
              <a:t>konulmadan önce gerekli ayaklama, temizlik ve yıkamaları yapılmalı</a:t>
            </a:r>
            <a:br>
              <a:rPr lang="tr-TR" dirty="0"/>
            </a:br>
            <a:r>
              <a:rPr lang="tr-TR" dirty="0" smtClean="0"/>
              <a:t> </a:t>
            </a:r>
            <a:r>
              <a:rPr lang="tr-TR" dirty="0"/>
              <a:t>Yiyecekler yerden 20 cm yüksekte, herhangi malzeme ile kaplanmamış delikli raflara yerleştirilmeli</a:t>
            </a:r>
            <a:br>
              <a:rPr lang="tr-TR" dirty="0"/>
            </a:br>
            <a:endParaRPr lang="tr-T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 Boyutu veya şekli nedeniyle raflara </a:t>
            </a:r>
            <a:r>
              <a:rPr lang="tr-TR" dirty="0" smtClean="0"/>
              <a:t>konamayan</a:t>
            </a:r>
            <a:r>
              <a:rPr lang="tr-TR" dirty="0">
                <a:sym typeface="Symbol"/>
              </a:rPr>
              <a:t> </a:t>
            </a:r>
            <a:r>
              <a:rPr lang="tr-TR" dirty="0" smtClean="0"/>
              <a:t>yiyecekler</a:t>
            </a:r>
            <a:r>
              <a:rPr lang="tr-TR" dirty="0"/>
              <a:t>, yere konmamalı, kolay hareket edebilen kızaklara yerleştirilmeli</a:t>
            </a:r>
            <a:br>
              <a:rPr lang="tr-TR" dirty="0"/>
            </a:br>
            <a:r>
              <a:rPr lang="tr-TR" dirty="0"/>
              <a:t> Böcek ve haşerelerin ürememesi için önlem </a:t>
            </a:r>
            <a:r>
              <a:rPr lang="tr-TR" dirty="0" smtClean="0"/>
              <a:t>alınmalı</a:t>
            </a:r>
            <a:r>
              <a:rPr lang="tr-TR" dirty="0"/>
              <a:t/>
            </a:r>
            <a:br>
              <a:rPr lang="tr-TR" dirty="0"/>
            </a:br>
            <a:r>
              <a:rPr lang="tr-TR" dirty="0" smtClean="0"/>
              <a:t>Yiyecekler</a:t>
            </a:r>
            <a:r>
              <a:rPr lang="tr-TR" dirty="0"/>
              <a:t>, gerekli ısılarda saklanmalı</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dirty="0">
                <a:solidFill>
                  <a:srgbClr val="7030A0"/>
                </a:solidFill>
              </a:rPr>
              <a:t>MAVİ BAYRAK PROJESİ</a:t>
            </a:r>
            <a:r>
              <a:rPr lang="tr-TR" dirty="0">
                <a:solidFill>
                  <a:schemeClr val="accent1">
                    <a:lumMod val="60000"/>
                    <a:lumOff val="40000"/>
                  </a:schemeClr>
                </a:solidFill>
              </a:rPr>
              <a:t/>
            </a:r>
            <a:br>
              <a:rPr lang="tr-TR" dirty="0">
                <a:solidFill>
                  <a:schemeClr val="accent1">
                    <a:lumMod val="60000"/>
                    <a:lumOff val="40000"/>
                  </a:schemeClr>
                </a:solidFill>
              </a:rPr>
            </a:br>
            <a:r>
              <a:rPr lang="tr-TR" dirty="0"/>
              <a:t/>
            </a:r>
            <a:br>
              <a:rPr lang="tr-TR" dirty="0"/>
            </a:br>
            <a:r>
              <a:rPr lang="tr-TR" dirty="0"/>
              <a:t>Kalitesini üretimin her aşamasında kanıtlamış, tüketici haklarına saygılı işletmelerin teşvik edilmesi amacıyla, belediye sınırları içinde insan sağlığına tüketici haklarına saygılı nitelikli ve temiz işletmelere verilen değerin ilk belgesidir.</a:t>
            </a:r>
            <a:br>
              <a:rPr lang="tr-TR" dirty="0"/>
            </a:br>
            <a:r>
              <a:rPr lang="tr-TR" dirty="0"/>
              <a:t/>
            </a:r>
            <a:br>
              <a:rPr lang="tr-TR" dirty="0"/>
            </a:br>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ŞARAP BARDAĞI</a:t>
            </a:r>
            <a:endParaRPr lang="tr-TR" dirty="0"/>
          </a:p>
        </p:txBody>
      </p:sp>
      <p:pic>
        <p:nvPicPr>
          <p:cNvPr id="4" name="3 İçerik Yer Tutucusu" descr="2009-07-wine-glass-723796.jpg"/>
          <p:cNvPicPr>
            <a:picLocks noGrp="1" noChangeAspect="1"/>
          </p:cNvPicPr>
          <p:nvPr>
            <p:ph idx="1"/>
          </p:nvPr>
        </p:nvPicPr>
        <p:blipFill>
          <a:blip r:embed="rId2" cstate="print"/>
          <a:stretch>
            <a:fillRect/>
          </a:stretch>
        </p:blipFill>
        <p:spPr>
          <a:xfrm>
            <a:off x="1643042" y="2143116"/>
            <a:ext cx="6286544" cy="4143404"/>
          </a:xfr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VİSKİ BARDAĞI</a:t>
            </a:r>
            <a:endParaRPr lang="tr-TR" dirty="0"/>
          </a:p>
        </p:txBody>
      </p:sp>
      <p:pic>
        <p:nvPicPr>
          <p:cNvPr id="4" name="3 İçerik Yer Tutucusu" descr="viski.jpg"/>
          <p:cNvPicPr>
            <a:picLocks noGrp="1" noChangeAspect="1"/>
          </p:cNvPicPr>
          <p:nvPr>
            <p:ph idx="1"/>
          </p:nvPr>
        </p:nvPicPr>
        <p:blipFill>
          <a:blip r:embed="rId2" cstate="print"/>
          <a:stretch>
            <a:fillRect/>
          </a:stretch>
        </p:blipFill>
        <p:spPr>
          <a:xfrm>
            <a:off x="1857356" y="2000240"/>
            <a:ext cx="5786478" cy="435771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04088"/>
            <a:ext cx="8229600" cy="1143000"/>
          </a:xfrm>
        </p:spPr>
        <p:txBody>
          <a:bodyPr>
            <a:normAutofit/>
          </a:bodyPr>
          <a:lstStyle/>
          <a:p>
            <a:r>
              <a:rPr lang="tr-TR" sz="3200" dirty="0" smtClean="0"/>
              <a:t>      </a:t>
            </a:r>
            <a:r>
              <a:rPr lang="tr-TR" sz="3600" dirty="0" smtClean="0">
                <a:solidFill>
                  <a:srgbClr val="FF0000"/>
                </a:solidFill>
              </a:rPr>
              <a:t>İKİNCİ SINIF RESTORANLAR</a:t>
            </a:r>
            <a:br>
              <a:rPr lang="tr-TR" sz="3600" dirty="0" smtClean="0">
                <a:solidFill>
                  <a:srgbClr val="FF0000"/>
                </a:solidFill>
              </a:rPr>
            </a:br>
            <a:r>
              <a:rPr lang="tr-TR" sz="3200" dirty="0" smtClean="0"/>
              <a:t>  </a:t>
            </a:r>
            <a:endParaRPr lang="tr-TR" sz="3200" dirty="0"/>
          </a:p>
        </p:txBody>
      </p:sp>
      <p:sp>
        <p:nvSpPr>
          <p:cNvPr id="3" name="2 İçerik Yer Tutucusu"/>
          <p:cNvSpPr>
            <a:spLocks noGrp="1"/>
          </p:cNvSpPr>
          <p:nvPr>
            <p:ph idx="1"/>
          </p:nvPr>
        </p:nvSpPr>
        <p:spPr/>
        <p:txBody>
          <a:bodyPr>
            <a:noAutofit/>
          </a:bodyPr>
          <a:lstStyle/>
          <a:p>
            <a:r>
              <a:rPr lang="tr-TR" sz="2400" dirty="0" smtClean="0">
                <a:solidFill>
                  <a:srgbClr val="FF0000"/>
                </a:solidFill>
              </a:rPr>
              <a:t>Üçüncü </a:t>
            </a:r>
            <a:r>
              <a:rPr lang="tr-TR" sz="2400" dirty="0">
                <a:solidFill>
                  <a:srgbClr val="FF0000"/>
                </a:solidFill>
              </a:rPr>
              <a:t>sınıf restoranlara ek olarak</a:t>
            </a:r>
            <a:r>
              <a:rPr lang="tr-TR" sz="2400" dirty="0"/>
              <a:t>;</a:t>
            </a:r>
            <a:br>
              <a:rPr lang="tr-TR" sz="2400" dirty="0"/>
            </a:br>
            <a:r>
              <a:rPr lang="tr-TR" sz="2400" dirty="0"/>
              <a:t> Kapalı salon </a:t>
            </a:r>
            <a:r>
              <a:rPr lang="tr-TR" sz="2400" dirty="0" smtClean="0"/>
              <a:t>kapasitesi</a:t>
            </a:r>
            <a:r>
              <a:rPr lang="tr-TR" sz="2400" dirty="0">
                <a:sym typeface="Symbol"/>
              </a:rPr>
              <a:t> </a:t>
            </a:r>
            <a:r>
              <a:rPr lang="tr-TR" sz="2400" dirty="0" smtClean="0"/>
              <a:t>en </a:t>
            </a:r>
            <a:r>
              <a:rPr lang="tr-TR" sz="2400" dirty="0"/>
              <a:t>az </a:t>
            </a:r>
            <a:r>
              <a:rPr lang="tr-TR" sz="2400" dirty="0">
                <a:solidFill>
                  <a:srgbClr val="FF0000"/>
                </a:solidFill>
              </a:rPr>
              <a:t>50 kişilik</a:t>
            </a:r>
            <a:r>
              <a:rPr lang="tr-TR" sz="2400" dirty="0"/>
              <a:t/>
            </a:r>
            <a:br>
              <a:rPr lang="tr-TR" sz="2400" dirty="0"/>
            </a:br>
            <a:r>
              <a:rPr lang="tr-TR" sz="2400" dirty="0"/>
              <a:t> Mutfak alanı yemek salonunun %25’inden </a:t>
            </a:r>
            <a:r>
              <a:rPr lang="tr-TR" sz="2400" dirty="0" smtClean="0"/>
              <a:t>büyük Giriş</a:t>
            </a:r>
            <a:r>
              <a:rPr lang="tr-TR" sz="2400" dirty="0" smtClean="0">
                <a:sym typeface="Symbol"/>
              </a:rPr>
              <a:t> </a:t>
            </a:r>
            <a:r>
              <a:rPr lang="tr-TR" sz="2400" dirty="0" smtClean="0"/>
              <a:t> </a:t>
            </a:r>
            <a:r>
              <a:rPr lang="tr-TR" sz="2400" dirty="0"/>
              <a:t>holü, telefon hizmeti</a:t>
            </a:r>
            <a:br>
              <a:rPr lang="tr-TR" sz="2400" dirty="0"/>
            </a:br>
            <a:r>
              <a:rPr lang="tr-TR" sz="2400" dirty="0"/>
              <a:t> İdare </a:t>
            </a:r>
            <a:r>
              <a:rPr lang="tr-TR" sz="2400" dirty="0" smtClean="0"/>
              <a:t>odası</a:t>
            </a:r>
            <a:r>
              <a:rPr lang="tr-TR" sz="2400" dirty="0"/>
              <a:t/>
            </a:r>
            <a:br>
              <a:rPr lang="tr-TR" sz="2400" dirty="0"/>
            </a:br>
            <a:r>
              <a:rPr lang="tr-TR" sz="2400" dirty="0"/>
              <a:t> Kapasiteye uygun malzeme </a:t>
            </a:r>
            <a:r>
              <a:rPr lang="tr-TR" sz="2400" dirty="0" smtClean="0"/>
              <a:t>deposu</a:t>
            </a:r>
            <a:r>
              <a:rPr lang="tr-TR" sz="2400" dirty="0"/>
              <a:t/>
            </a:r>
            <a:br>
              <a:rPr lang="tr-TR" sz="2400" dirty="0"/>
            </a:br>
            <a:r>
              <a:rPr lang="tr-TR" sz="2400" dirty="0" smtClean="0"/>
              <a:t>Salon </a:t>
            </a:r>
            <a:r>
              <a:rPr lang="tr-TR" sz="2400" dirty="0"/>
              <a:t>ve servis birimleri ayrı katlarda ise servis merdiveni </a:t>
            </a:r>
            <a:r>
              <a:rPr lang="tr-TR" sz="2400" dirty="0" smtClean="0"/>
              <a:t> </a:t>
            </a:r>
            <a:r>
              <a:rPr lang="tr-TR" sz="2400" dirty="0"/>
              <a:t/>
            </a:r>
            <a:br>
              <a:rPr lang="tr-TR" sz="2400" dirty="0"/>
            </a:br>
            <a:r>
              <a:rPr lang="tr-TR" sz="2400" dirty="0" smtClean="0"/>
              <a:t>Ayrı </a:t>
            </a:r>
            <a:r>
              <a:rPr lang="tr-TR" sz="2400" dirty="0"/>
              <a:t>servis girişi</a:t>
            </a:r>
            <a:br>
              <a:rPr lang="tr-TR" sz="2400" dirty="0"/>
            </a:br>
            <a:r>
              <a:rPr lang="tr-TR" sz="2400" dirty="0"/>
              <a:t> Bayan ve bay için ayrı müşteri tuvaletleri, </a:t>
            </a:r>
            <a:r>
              <a:rPr lang="tr-TR" sz="2400" dirty="0" smtClean="0"/>
              <a:t>tezgahlı</a:t>
            </a:r>
            <a:r>
              <a:rPr lang="tr-TR" sz="2400" dirty="0">
                <a:sym typeface="Symbol"/>
              </a:rPr>
              <a:t> </a:t>
            </a:r>
            <a:r>
              <a:rPr lang="tr-TR" sz="2400" dirty="0" smtClean="0"/>
              <a:t>lavabo</a:t>
            </a:r>
            <a:r>
              <a:rPr lang="tr-TR" sz="2400" dirty="0"/>
              <a:t/>
            </a:r>
            <a:br>
              <a:rPr lang="tr-TR" sz="2400" dirty="0"/>
            </a:br>
            <a:r>
              <a:rPr lang="tr-TR" sz="2400" dirty="0"/>
              <a:t> Yemek salonu ile mutfak servisi arasında bir </a:t>
            </a:r>
            <a:r>
              <a:rPr lang="tr-TR" sz="2400" dirty="0" smtClean="0"/>
              <a:t>ofis</a:t>
            </a:r>
            <a:r>
              <a:rPr lang="tr-TR" sz="2400" dirty="0"/>
              <a:t/>
            </a:r>
            <a:br>
              <a:rPr lang="tr-TR" sz="2400" dirty="0"/>
            </a:br>
            <a:r>
              <a:rPr lang="tr-TR" sz="2400" dirty="0"/>
              <a:t> Personel </a:t>
            </a:r>
            <a:r>
              <a:rPr lang="tr-TR" sz="2400" dirty="0" smtClean="0"/>
              <a:t>için</a:t>
            </a:r>
            <a:r>
              <a:rPr lang="tr-TR" sz="2400" dirty="0">
                <a:sym typeface="Symbol"/>
              </a:rPr>
              <a:t> </a:t>
            </a:r>
            <a:r>
              <a:rPr lang="tr-TR" sz="2400" dirty="0" smtClean="0"/>
              <a:t>soyunma </a:t>
            </a:r>
            <a:r>
              <a:rPr lang="tr-TR" sz="2400" dirty="0"/>
              <a:t>yerleri, lavabo, duş ve tuvalet</a:t>
            </a:r>
            <a:br>
              <a:rPr lang="tr-TR" sz="2400" dirty="0"/>
            </a:br>
            <a:r>
              <a:rPr lang="tr-TR" sz="2400" dirty="0"/>
              <a:t/>
            </a:r>
            <a:br>
              <a:rPr lang="tr-TR" sz="2400" dirty="0"/>
            </a:br>
            <a:endParaRPr lang="tr-TR" sz="24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VOTKA BARDAĞI</a:t>
            </a:r>
            <a:endParaRPr lang="tr-TR" dirty="0"/>
          </a:p>
        </p:txBody>
      </p:sp>
      <p:pic>
        <p:nvPicPr>
          <p:cNvPr id="4" name="3 İçerik Yer Tutucusu" descr="52734.jpg"/>
          <p:cNvPicPr>
            <a:picLocks noGrp="1" noChangeAspect="1"/>
          </p:cNvPicPr>
          <p:nvPr>
            <p:ph idx="1"/>
          </p:nvPr>
        </p:nvPicPr>
        <p:blipFill>
          <a:blip r:embed="rId2" cstate="print"/>
          <a:stretch>
            <a:fillRect/>
          </a:stretch>
        </p:blipFill>
        <p:spPr>
          <a:xfrm>
            <a:off x="1714480" y="2000240"/>
            <a:ext cx="5786478" cy="4000528"/>
          </a:xfr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CİN BARDAĞI (BRAMBLE)</a:t>
            </a:r>
            <a:endParaRPr lang="tr-TR" dirty="0"/>
          </a:p>
        </p:txBody>
      </p:sp>
      <p:pic>
        <p:nvPicPr>
          <p:cNvPr id="4" name="3 İçerik Yer Tutucusu" descr="bramble-150x150.jpg"/>
          <p:cNvPicPr>
            <a:picLocks noGrp="1" noChangeAspect="1"/>
          </p:cNvPicPr>
          <p:nvPr>
            <p:ph idx="1"/>
          </p:nvPr>
        </p:nvPicPr>
        <p:blipFill>
          <a:blip r:embed="rId2" cstate="print"/>
          <a:stretch>
            <a:fillRect/>
          </a:stretch>
        </p:blipFill>
        <p:spPr>
          <a:xfrm>
            <a:off x="1357290" y="2786058"/>
            <a:ext cx="6072230" cy="3214710"/>
          </a:xfr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RAKI BARDAĞI</a:t>
            </a:r>
            <a:endParaRPr lang="tr-TR" dirty="0"/>
          </a:p>
        </p:txBody>
      </p:sp>
      <p:pic>
        <p:nvPicPr>
          <p:cNvPr id="4" name="3 İçerik Yer Tutucusu" descr="raki_bardagi_kiralama-1.jpg"/>
          <p:cNvPicPr>
            <a:picLocks noGrp="1" noChangeAspect="1"/>
          </p:cNvPicPr>
          <p:nvPr>
            <p:ph idx="1"/>
          </p:nvPr>
        </p:nvPicPr>
        <p:blipFill>
          <a:blip r:embed="rId2" cstate="print"/>
          <a:stretch>
            <a:fillRect/>
          </a:stretch>
        </p:blipFill>
        <p:spPr>
          <a:xfrm>
            <a:off x="2571736" y="2500306"/>
            <a:ext cx="4929222" cy="3429024"/>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KONYAK </a:t>
            </a:r>
            <a:endParaRPr lang="tr-TR" dirty="0"/>
          </a:p>
        </p:txBody>
      </p:sp>
      <p:pic>
        <p:nvPicPr>
          <p:cNvPr id="4" name="3 İçerik Yer Tutucusu" descr="KYB192_b.jpg"/>
          <p:cNvPicPr>
            <a:picLocks noGrp="1" noChangeAspect="1"/>
          </p:cNvPicPr>
          <p:nvPr>
            <p:ph idx="1"/>
          </p:nvPr>
        </p:nvPicPr>
        <p:blipFill>
          <a:blip r:embed="rId2" cstate="print"/>
          <a:stretch>
            <a:fillRect/>
          </a:stretch>
        </p:blipFill>
        <p:spPr>
          <a:xfrm>
            <a:off x="2143108" y="2071678"/>
            <a:ext cx="5214974" cy="3929090"/>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ROM</a:t>
            </a:r>
            <a:endParaRPr lang="tr-TR" dirty="0"/>
          </a:p>
        </p:txBody>
      </p:sp>
      <p:pic>
        <p:nvPicPr>
          <p:cNvPr id="4" name="3 İçerik Yer Tutucusu" descr="pina-colada.jpg"/>
          <p:cNvPicPr>
            <a:picLocks noGrp="1" noChangeAspect="1"/>
          </p:cNvPicPr>
          <p:nvPr>
            <p:ph idx="1"/>
          </p:nvPr>
        </p:nvPicPr>
        <p:blipFill>
          <a:blip r:embed="rId2" cstate="print"/>
          <a:stretch>
            <a:fillRect/>
          </a:stretch>
        </p:blipFill>
        <p:spPr>
          <a:xfrm>
            <a:off x="2143108" y="1935163"/>
            <a:ext cx="4500594" cy="4389437"/>
          </a:xfr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TEKİLA </a:t>
            </a:r>
            <a:endParaRPr lang="tr-TR" dirty="0"/>
          </a:p>
        </p:txBody>
      </p:sp>
      <p:pic>
        <p:nvPicPr>
          <p:cNvPr id="4" name="3 İçerik Yer Tutucusu" descr="TKB184_b.png"/>
          <p:cNvPicPr>
            <a:picLocks noGrp="1" noChangeAspect="1"/>
          </p:cNvPicPr>
          <p:nvPr>
            <p:ph idx="1"/>
          </p:nvPr>
        </p:nvPicPr>
        <p:blipFill>
          <a:blip r:embed="rId2" cstate="print"/>
          <a:stretch>
            <a:fillRect/>
          </a:stretch>
        </p:blipFill>
        <p:spPr>
          <a:xfrm>
            <a:off x="2357422" y="3001169"/>
            <a:ext cx="3571900" cy="2785285"/>
          </a:xfr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LİKÖR</a:t>
            </a:r>
            <a:endParaRPr lang="tr-TR" dirty="0"/>
          </a:p>
        </p:txBody>
      </p:sp>
      <p:pic>
        <p:nvPicPr>
          <p:cNvPr id="4" name="3 İçerik Yer Tutucusu" descr="44404.jpg"/>
          <p:cNvPicPr>
            <a:picLocks noGrp="1" noChangeAspect="1"/>
          </p:cNvPicPr>
          <p:nvPr>
            <p:ph idx="1"/>
          </p:nvPr>
        </p:nvPicPr>
        <p:blipFill>
          <a:blip r:embed="rId2" cstate="print"/>
          <a:stretch>
            <a:fillRect/>
          </a:stretch>
        </p:blipFill>
        <p:spPr>
          <a:xfrm>
            <a:off x="1785918" y="1928802"/>
            <a:ext cx="6000792" cy="3786214"/>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KOKTEYLLER</a:t>
            </a:r>
            <a:endParaRPr lang="tr-TR" dirty="0"/>
          </a:p>
        </p:txBody>
      </p:sp>
      <p:pic>
        <p:nvPicPr>
          <p:cNvPr id="4" name="3 İçerik Yer Tutucusu" descr="rsm_0645070372.jpg"/>
          <p:cNvPicPr>
            <a:picLocks noGrp="1" noChangeAspect="1"/>
          </p:cNvPicPr>
          <p:nvPr>
            <p:ph idx="1"/>
          </p:nvPr>
        </p:nvPicPr>
        <p:blipFill>
          <a:blip r:embed="rId2" cstate="print"/>
          <a:stretch>
            <a:fillRect/>
          </a:stretch>
        </p:blipFill>
        <p:spPr>
          <a:xfrm>
            <a:off x="1785918" y="2071679"/>
            <a:ext cx="6500857" cy="4000528"/>
          </a:xfr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IRISH COFFEE</a:t>
            </a:r>
            <a:endParaRPr lang="tr-TR" dirty="0"/>
          </a:p>
        </p:txBody>
      </p:sp>
      <p:pic>
        <p:nvPicPr>
          <p:cNvPr id="4" name="3 İçerik Yer Tutucusu" descr="irish_coffee.jpg"/>
          <p:cNvPicPr>
            <a:picLocks noGrp="1" noChangeAspect="1"/>
          </p:cNvPicPr>
          <p:nvPr>
            <p:ph idx="1"/>
          </p:nvPr>
        </p:nvPicPr>
        <p:blipFill>
          <a:blip r:embed="rId2" cstate="print"/>
          <a:stretch>
            <a:fillRect/>
          </a:stretch>
        </p:blipFill>
        <p:spPr>
          <a:xfrm>
            <a:off x="2377281" y="1935163"/>
            <a:ext cx="4389437" cy="43894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BİRİNCİ SINIF RESTORANLAR</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sz="3600" dirty="0" smtClean="0"/>
              <a:t>Üçüncü </a:t>
            </a:r>
            <a:r>
              <a:rPr lang="tr-TR" sz="3600" dirty="0"/>
              <a:t>ve ikinci sınıf restoranlara ek olarak;</a:t>
            </a:r>
            <a:br>
              <a:rPr lang="tr-TR" sz="3600" dirty="0"/>
            </a:br>
            <a:r>
              <a:rPr lang="tr-TR" sz="3600" dirty="0"/>
              <a:t> En az </a:t>
            </a:r>
            <a:r>
              <a:rPr lang="tr-TR" sz="3600" dirty="0" smtClean="0">
                <a:solidFill>
                  <a:srgbClr val="FF0000"/>
                </a:solidFill>
              </a:rPr>
              <a:t>100 </a:t>
            </a:r>
            <a:r>
              <a:rPr lang="tr-TR" sz="3600" dirty="0">
                <a:solidFill>
                  <a:srgbClr val="FF0000"/>
                </a:solidFill>
              </a:rPr>
              <a:t>kişilik </a:t>
            </a:r>
            <a:r>
              <a:rPr lang="tr-TR" sz="3600" dirty="0"/>
              <a:t>yemek salonu, ayrıca mutfakla doğrudan bağlantılı veya servis mutfağı bulunan 50 kişilik özel yemek ve </a:t>
            </a:r>
            <a:r>
              <a:rPr lang="tr-TR" sz="3600" dirty="0" err="1"/>
              <a:t>koktely</a:t>
            </a:r>
            <a:r>
              <a:rPr lang="tr-TR" sz="3600" dirty="0"/>
              <a:t> salonu</a:t>
            </a:r>
            <a:br>
              <a:rPr lang="tr-TR" sz="3600" dirty="0"/>
            </a:br>
            <a:r>
              <a:rPr lang="tr-TR" sz="3600" dirty="0"/>
              <a:t> Mutfak alanı en az </a:t>
            </a:r>
            <a:r>
              <a:rPr lang="tr-TR" sz="3600" dirty="0" smtClean="0"/>
              <a:t>50 metrekare olmalı</a:t>
            </a:r>
            <a:r>
              <a:rPr lang="tr-TR" sz="3600" dirty="0"/>
              <a:t/>
            </a:r>
            <a:br>
              <a:rPr lang="tr-TR" sz="3600" dirty="0"/>
            </a:br>
            <a:endParaRPr lang="tr-TR"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sz="3600" dirty="0"/>
              <a:t>Havalandırma ve klima </a:t>
            </a:r>
            <a:r>
              <a:rPr lang="tr-TR" sz="3600" dirty="0" smtClean="0"/>
              <a:t>sistemi</a:t>
            </a:r>
            <a:r>
              <a:rPr lang="tr-TR" sz="3600" dirty="0"/>
              <a:t/>
            </a:r>
            <a:br>
              <a:rPr lang="tr-TR" sz="3600" dirty="0"/>
            </a:br>
            <a:r>
              <a:rPr lang="tr-TR" sz="3600" dirty="0"/>
              <a:t> Mutfakta fırın ve </a:t>
            </a:r>
            <a:r>
              <a:rPr lang="tr-TR" sz="3600" dirty="0" smtClean="0"/>
              <a:t>kuzine</a:t>
            </a:r>
            <a:r>
              <a:rPr lang="tr-TR" sz="3600" dirty="0"/>
              <a:t/>
            </a:r>
            <a:br>
              <a:rPr lang="tr-TR" sz="3600" dirty="0"/>
            </a:br>
            <a:r>
              <a:rPr lang="tr-TR" sz="3600" dirty="0" smtClean="0"/>
              <a:t> </a:t>
            </a:r>
            <a:r>
              <a:rPr lang="tr-TR" sz="3600" dirty="0"/>
              <a:t>Yemekleri ve tabakları sıcak saklama teçhizatı</a:t>
            </a:r>
            <a:br>
              <a:rPr lang="tr-TR" sz="3600" dirty="0"/>
            </a:br>
            <a:r>
              <a:rPr lang="tr-TR" sz="3600" dirty="0"/>
              <a:t> Tatlı ve pasta </a:t>
            </a:r>
            <a:r>
              <a:rPr lang="tr-TR" sz="3600" dirty="0" smtClean="0"/>
              <a:t>hazırlık </a:t>
            </a:r>
            <a:r>
              <a:rPr lang="tr-TR" sz="3600" dirty="0"/>
              <a:t>yerleri</a:t>
            </a:r>
            <a:br>
              <a:rPr lang="tr-TR" sz="3600" dirty="0"/>
            </a:br>
            <a:r>
              <a:rPr lang="tr-TR" sz="3600" dirty="0"/>
              <a:t> Müzik </a:t>
            </a:r>
            <a:r>
              <a:rPr lang="tr-TR" sz="3600" dirty="0" smtClean="0"/>
              <a:t>yayını</a:t>
            </a:r>
            <a:r>
              <a:rPr lang="tr-TR" sz="3600" dirty="0"/>
              <a:t/>
            </a:r>
            <a:br>
              <a:rPr lang="tr-TR" sz="3600" dirty="0"/>
            </a:br>
            <a:r>
              <a:rPr lang="tr-TR" sz="3600" dirty="0"/>
              <a:t> Bankolu </a:t>
            </a:r>
            <a:r>
              <a:rPr lang="tr-TR" sz="3600" dirty="0" smtClean="0"/>
              <a:t>vestiyer</a:t>
            </a:r>
            <a:r>
              <a:rPr lang="tr-TR" sz="3600" dirty="0"/>
              <a:t/>
            </a:r>
            <a:br>
              <a:rPr lang="tr-TR" sz="3600" dirty="0"/>
            </a:br>
            <a:endParaRPr lang="tr-TR"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1204170"/>
          </a:xfrm>
        </p:spPr>
        <p:txBody>
          <a:bodyPr>
            <a:normAutofit fontScale="90000"/>
          </a:bodyPr>
          <a:lstStyle/>
          <a:p>
            <a:r>
              <a:rPr lang="tr-TR" dirty="0" smtClean="0"/>
              <a:t/>
            </a:r>
            <a:br>
              <a:rPr lang="tr-TR" dirty="0" smtClean="0"/>
            </a:br>
            <a:r>
              <a:rPr lang="tr-TR" dirty="0" smtClean="0"/>
              <a:t>     </a:t>
            </a:r>
            <a:br>
              <a:rPr lang="tr-TR" dirty="0" smtClean="0"/>
            </a:br>
            <a:r>
              <a:rPr lang="tr-TR" dirty="0" smtClean="0"/>
              <a:t/>
            </a:r>
            <a:br>
              <a:rPr lang="tr-TR" dirty="0" smtClean="0"/>
            </a:br>
            <a:r>
              <a:rPr lang="tr-TR" dirty="0" smtClean="0">
                <a:solidFill>
                  <a:srgbClr val="FF0000"/>
                </a:solidFill>
              </a:rPr>
              <a:t>   </a:t>
            </a:r>
            <a:r>
              <a:rPr lang="tr-TR" sz="2700" dirty="0" smtClean="0">
                <a:solidFill>
                  <a:srgbClr val="FF0000"/>
                </a:solidFill>
              </a:rPr>
              <a:t>YİYECEK </a:t>
            </a:r>
            <a:r>
              <a:rPr lang="tr-TR" sz="2700" dirty="0">
                <a:solidFill>
                  <a:srgbClr val="FF0000"/>
                </a:solidFill>
              </a:rPr>
              <a:t>İÇECEK İŞLETMELERİNDE YÖNETİM SÜRECİ</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pPr>
              <a:buNone/>
            </a:pPr>
            <a:r>
              <a:rPr lang="tr-TR" sz="3500" dirty="0" smtClean="0">
                <a:solidFill>
                  <a:srgbClr val="FF0000"/>
                </a:solidFill>
              </a:rPr>
              <a:t>1 - </a:t>
            </a:r>
            <a:r>
              <a:rPr lang="tr-TR" sz="3600" dirty="0" smtClean="0">
                <a:solidFill>
                  <a:srgbClr val="FF0000"/>
                </a:solidFill>
              </a:rPr>
              <a:t>YİYECEK </a:t>
            </a:r>
            <a:r>
              <a:rPr lang="tr-TR" sz="3600" dirty="0">
                <a:solidFill>
                  <a:srgbClr val="FF0000"/>
                </a:solidFill>
              </a:rPr>
              <a:t>İÇECEK İŞLETMELERİNDE </a:t>
            </a:r>
            <a:r>
              <a:rPr lang="tr-TR" sz="3600" dirty="0" smtClean="0">
                <a:solidFill>
                  <a:srgbClr val="FF0000"/>
                </a:solidFill>
              </a:rPr>
              <a:t>PLANLAMA;</a:t>
            </a:r>
          </a:p>
          <a:p>
            <a:pPr>
              <a:buNone/>
            </a:pPr>
            <a:r>
              <a:rPr lang="tr-TR" sz="3600" dirty="0">
                <a:solidFill>
                  <a:srgbClr val="FF0000"/>
                </a:solidFill>
              </a:rPr>
              <a:t/>
            </a:r>
            <a:br>
              <a:rPr lang="tr-TR" sz="3600" dirty="0">
                <a:solidFill>
                  <a:srgbClr val="FF0000"/>
                </a:solidFill>
              </a:rPr>
            </a:br>
            <a:r>
              <a:rPr lang="tr-TR" sz="4000" dirty="0" smtClean="0"/>
              <a:t>Planlama </a:t>
            </a:r>
            <a:r>
              <a:rPr lang="tr-TR" sz="4000" dirty="0"/>
              <a:t>yönetimin, amaç, hedefler ve bunlara ulaştıracak eylem programlarını yaratma </a:t>
            </a:r>
            <a:r>
              <a:rPr lang="tr-TR" sz="4000" dirty="0" smtClean="0"/>
              <a:t>görevidir.</a:t>
            </a:r>
          </a:p>
          <a:p>
            <a:pPr>
              <a:buNone/>
            </a:pPr>
            <a:r>
              <a:rPr lang="tr-TR" sz="4000" dirty="0"/>
              <a:t/>
            </a:r>
            <a:br>
              <a:rPr lang="tr-TR" sz="4000" dirty="0"/>
            </a:br>
            <a:r>
              <a:rPr lang="tr-TR" sz="4000" dirty="0"/>
              <a:t> Etkili planlamayı etkileyen faktörler; bilgi, </a:t>
            </a:r>
            <a:r>
              <a:rPr lang="tr-TR" sz="4000" dirty="0" smtClean="0"/>
              <a:t>iletişim,esneklik</a:t>
            </a:r>
            <a:r>
              <a:rPr lang="tr-TR" sz="4000" dirty="0"/>
              <a:t>, </a:t>
            </a:r>
            <a:r>
              <a:rPr lang="tr-TR" sz="4000" dirty="0" smtClean="0"/>
              <a:t>uygulama.</a:t>
            </a:r>
            <a:r>
              <a:rPr lang="tr-TR" sz="4000" dirty="0"/>
              <a:t/>
            </a:r>
            <a:br>
              <a:rPr lang="tr-TR" sz="4000" dirty="0"/>
            </a:br>
            <a:r>
              <a:rPr lang="tr-TR" sz="4000" dirty="0"/>
              <a:t/>
            </a:r>
            <a:br>
              <a:rPr lang="tr-TR" sz="4000" dirty="0"/>
            </a:br>
            <a:endParaRPr lang="tr-TR"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143000"/>
          </a:xfrm>
        </p:spPr>
        <p:txBody>
          <a:bodyPr>
            <a:normAutofit/>
          </a:bodyPr>
          <a:lstStyle/>
          <a:p>
            <a:r>
              <a:rPr lang="tr-TR" sz="3200" dirty="0" smtClean="0">
                <a:solidFill>
                  <a:srgbClr val="FF0000"/>
                </a:solidFill>
              </a:rPr>
              <a:t>2- YİYECEK İÇECEK İŞLETMELERİNDE ORGANİZASYON VE KOORDİNASYON</a:t>
            </a:r>
            <a:endParaRPr lang="tr-TR" sz="3200" dirty="0">
              <a:solidFill>
                <a:srgbClr val="FF0000"/>
              </a:solidFill>
            </a:endParaRPr>
          </a:p>
        </p:txBody>
      </p:sp>
      <p:sp>
        <p:nvSpPr>
          <p:cNvPr id="3" name="2 İçerik Yer Tutucusu"/>
          <p:cNvSpPr>
            <a:spLocks noGrp="1"/>
          </p:cNvSpPr>
          <p:nvPr>
            <p:ph idx="1"/>
          </p:nvPr>
        </p:nvSpPr>
        <p:spPr/>
        <p:txBody>
          <a:bodyPr>
            <a:normAutofit/>
          </a:bodyPr>
          <a:lstStyle/>
          <a:p>
            <a:r>
              <a:rPr lang="tr-TR" sz="4000" dirty="0" smtClean="0"/>
              <a:t>Planda </a:t>
            </a:r>
            <a:r>
              <a:rPr lang="tr-TR" sz="4000" dirty="0"/>
              <a:t>belirtilen hedeflerin gerçekleşmesi için fiziksel ve sosyal kaynakların tahsisi ve uyumlu hedefe yönlendirilmesi</a:t>
            </a:r>
            <a:br>
              <a:rPr lang="tr-TR" sz="4000" dirty="0"/>
            </a:br>
            <a:endParaRPr lang="tr-TR"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YİYECEK İÇECEK İŞLETMELERİNDE YÜRÜTME VE KONTROL</a:t>
            </a:r>
            <a:endParaRPr lang="tr-TR" dirty="0"/>
          </a:p>
        </p:txBody>
      </p:sp>
      <p:sp>
        <p:nvSpPr>
          <p:cNvPr id="3" name="2 İçerik Yer Tutucusu"/>
          <p:cNvSpPr>
            <a:spLocks noGrp="1"/>
          </p:cNvSpPr>
          <p:nvPr>
            <p:ph idx="1"/>
          </p:nvPr>
        </p:nvSpPr>
        <p:spPr/>
        <p:txBody>
          <a:bodyPr>
            <a:noAutofit/>
          </a:bodyPr>
          <a:lstStyle/>
          <a:p>
            <a:r>
              <a:rPr lang="tr-TR" sz="2800" dirty="0" smtClean="0"/>
              <a:t>Planlama </a:t>
            </a:r>
            <a:r>
              <a:rPr lang="tr-TR" sz="2800" dirty="0"/>
              <a:t>ve örgütleme statik</a:t>
            </a:r>
            <a:r>
              <a:rPr lang="tr-TR" sz="2800" dirty="0" smtClean="0"/>
              <a:t>, </a:t>
            </a:r>
            <a:r>
              <a:rPr lang="tr-TR" sz="2800" dirty="0"/>
              <a:t>yürütme ise dinamik bir fonksiyon</a:t>
            </a:r>
            <a:br>
              <a:rPr lang="tr-TR" sz="2800" dirty="0"/>
            </a:br>
            <a:r>
              <a:rPr lang="tr-TR" sz="2800" dirty="0"/>
              <a:t> </a:t>
            </a:r>
            <a:r>
              <a:rPr lang="tr-TR" sz="2800" dirty="0">
                <a:solidFill>
                  <a:srgbClr val="FF0000"/>
                </a:solidFill>
              </a:rPr>
              <a:t>Yürütme</a:t>
            </a:r>
            <a:r>
              <a:rPr lang="tr-TR" sz="2800" dirty="0"/>
              <a:t>; tespit edilmiş olan </a:t>
            </a:r>
            <a:r>
              <a:rPr lang="tr-TR" sz="2800" dirty="0" smtClean="0"/>
              <a:t>gidilecek </a:t>
            </a:r>
            <a:r>
              <a:rPr lang="tr-TR" sz="2800" dirty="0"/>
              <a:t>yol, araç ve enerjiden oluşan yapının harekete geçirilmesi</a:t>
            </a:r>
            <a:br>
              <a:rPr lang="tr-TR" sz="2800" dirty="0"/>
            </a:br>
            <a:r>
              <a:rPr lang="tr-TR" sz="2800" dirty="0">
                <a:solidFill>
                  <a:srgbClr val="FF0000"/>
                </a:solidFill>
              </a:rPr>
              <a:t> Kontrol; </a:t>
            </a:r>
            <a:r>
              <a:rPr lang="tr-TR" sz="2800" dirty="0" smtClean="0"/>
              <a:t>mevcut</a:t>
            </a:r>
            <a:r>
              <a:rPr lang="tr-TR" sz="2800" dirty="0">
                <a:sym typeface="Symbol"/>
              </a:rPr>
              <a:t> </a:t>
            </a:r>
            <a:r>
              <a:rPr lang="tr-TR" sz="2800" dirty="0" smtClean="0"/>
              <a:t>iş </a:t>
            </a:r>
            <a:r>
              <a:rPr lang="tr-TR" sz="2800" dirty="0"/>
              <a:t>başarısının ölçülmesi ve başarının beklenen hedefleri gerçekleştirme olasılığının saptanması</a:t>
            </a:r>
            <a:br>
              <a:rPr lang="tr-TR" sz="2800" dirty="0"/>
            </a:br>
            <a:r>
              <a:rPr lang="tr-TR" sz="2800" dirty="0"/>
              <a:t> Kontrol; faaliyetten neler beklendiğinin </a:t>
            </a:r>
            <a:r>
              <a:rPr lang="tr-TR" sz="2800" dirty="0" smtClean="0"/>
              <a:t>ve</a:t>
            </a:r>
            <a:r>
              <a:rPr lang="tr-TR" sz="2800" dirty="0">
                <a:sym typeface="Symbol"/>
              </a:rPr>
              <a:t> </a:t>
            </a:r>
            <a:r>
              <a:rPr lang="tr-TR" sz="2800" dirty="0" smtClean="0"/>
              <a:t>sonuçlarının </a:t>
            </a:r>
            <a:r>
              <a:rPr lang="tr-TR" sz="2800" dirty="0"/>
              <a:t>ne olması gerektiğinin saptanması</a:t>
            </a:r>
            <a:br>
              <a:rPr lang="tr-TR" sz="2800" dirty="0"/>
            </a:br>
            <a:r>
              <a:rPr lang="tr-TR" sz="2800" dirty="0"/>
              <a:t/>
            </a:r>
            <a:br>
              <a:rPr lang="tr-TR" sz="2800" dirty="0"/>
            </a:br>
            <a:endParaRPr lang="tr-T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YİYECEK İÇECEK YÖNETİM SÜRECİ</a:t>
            </a:r>
            <a:br>
              <a:rPr lang="tr-TR" dirty="0" smtClean="0"/>
            </a:br>
            <a:endParaRPr lang="tr-TR" dirty="0"/>
          </a:p>
        </p:txBody>
      </p:sp>
      <p:sp>
        <p:nvSpPr>
          <p:cNvPr id="3" name="2 İçerik Yer Tutucusu"/>
          <p:cNvSpPr>
            <a:spLocks noGrp="1"/>
          </p:cNvSpPr>
          <p:nvPr>
            <p:ph idx="1"/>
          </p:nvPr>
        </p:nvSpPr>
        <p:spPr/>
        <p:txBody>
          <a:bodyPr>
            <a:normAutofit/>
          </a:bodyPr>
          <a:lstStyle/>
          <a:p>
            <a:r>
              <a:rPr lang="tr-TR" dirty="0" smtClean="0"/>
              <a:t>Mönü planlama</a:t>
            </a:r>
            <a:r>
              <a:rPr lang="tr-TR" dirty="0"/>
              <a:t/>
            </a:r>
            <a:br>
              <a:rPr lang="tr-TR" dirty="0"/>
            </a:br>
            <a:r>
              <a:rPr lang="tr-TR" dirty="0"/>
              <a:t> Satın </a:t>
            </a:r>
            <a:r>
              <a:rPr lang="tr-TR" dirty="0" smtClean="0"/>
              <a:t>alma</a:t>
            </a:r>
            <a:r>
              <a:rPr lang="tr-TR" dirty="0"/>
              <a:t/>
            </a:r>
            <a:br>
              <a:rPr lang="tr-TR" dirty="0"/>
            </a:br>
            <a:r>
              <a:rPr lang="tr-TR" dirty="0"/>
              <a:t> </a:t>
            </a:r>
            <a:r>
              <a:rPr lang="tr-TR" dirty="0" smtClean="0"/>
              <a:t>Tesellüm (teslim alma)</a:t>
            </a:r>
            <a:r>
              <a:rPr lang="tr-TR" dirty="0"/>
              <a:t/>
            </a:r>
            <a:br>
              <a:rPr lang="tr-TR" dirty="0"/>
            </a:br>
            <a:r>
              <a:rPr lang="tr-TR" dirty="0"/>
              <a:t> </a:t>
            </a:r>
            <a:r>
              <a:rPr lang="tr-TR" dirty="0" smtClean="0"/>
              <a:t>Depolama</a:t>
            </a:r>
            <a:r>
              <a:rPr lang="tr-TR" dirty="0"/>
              <a:t/>
            </a:r>
            <a:br>
              <a:rPr lang="tr-TR" dirty="0"/>
            </a:br>
            <a:r>
              <a:rPr lang="tr-TR" dirty="0">
                <a:sym typeface="Symbol"/>
              </a:rPr>
              <a:t> </a:t>
            </a:r>
            <a:r>
              <a:rPr lang="tr-TR" dirty="0" smtClean="0"/>
              <a:t>Depodan </a:t>
            </a:r>
            <a:r>
              <a:rPr lang="tr-TR" dirty="0"/>
              <a:t>dağıtım</a:t>
            </a:r>
            <a:br>
              <a:rPr lang="tr-TR" dirty="0"/>
            </a:br>
            <a:r>
              <a:rPr lang="tr-TR" dirty="0"/>
              <a:t> Ön </a:t>
            </a:r>
            <a:r>
              <a:rPr lang="tr-TR" dirty="0" smtClean="0"/>
              <a:t>hazırlık</a:t>
            </a:r>
            <a:r>
              <a:rPr lang="tr-TR" dirty="0"/>
              <a:t/>
            </a:r>
            <a:br>
              <a:rPr lang="tr-TR" dirty="0"/>
            </a:br>
            <a:r>
              <a:rPr lang="tr-TR" dirty="0"/>
              <a:t> </a:t>
            </a:r>
            <a:r>
              <a:rPr lang="tr-TR" dirty="0" smtClean="0"/>
              <a:t>Hazırlık</a:t>
            </a:r>
            <a:r>
              <a:rPr lang="tr-TR" dirty="0"/>
              <a:t/>
            </a:r>
            <a:br>
              <a:rPr lang="tr-TR" dirty="0"/>
            </a:br>
            <a:r>
              <a:rPr lang="tr-TR" dirty="0"/>
              <a:t> </a:t>
            </a:r>
            <a:r>
              <a:rPr lang="tr-TR" dirty="0" smtClean="0"/>
              <a:t>Servis</a:t>
            </a:r>
            <a:r>
              <a:rPr lang="tr-TR" dirty="0"/>
              <a:t/>
            </a:r>
            <a:br>
              <a:rPr lang="tr-TR" dirty="0"/>
            </a:br>
            <a:r>
              <a:rPr lang="tr-TR" dirty="0"/>
              <a:t> Hijyen </a:t>
            </a:r>
            <a:r>
              <a:rPr lang="tr-TR" dirty="0" smtClean="0"/>
              <a:t>ve </a:t>
            </a:r>
            <a:r>
              <a:rPr lang="tr-TR" dirty="0"/>
              <a:t>sanitasyon</a:t>
            </a:r>
            <a:br>
              <a:rPr lang="tr-TR" dirty="0"/>
            </a:b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YİYECEK VE İÇECEK MÜDÜRÜ</a:t>
            </a:r>
            <a:br>
              <a:rPr lang="tr-TR" dirty="0" smtClean="0"/>
            </a:br>
            <a:r>
              <a:rPr lang="tr-TR" dirty="0" smtClean="0"/>
              <a:t>İŞ ÖZETİ:</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dirty="0" smtClean="0"/>
              <a:t>• </a:t>
            </a:r>
            <a:r>
              <a:rPr lang="tr-TR" sz="3000" dirty="0"/>
              <a:t>Otelin yiyecek- içecek bölümünde çalışan tüm personeli görevi esnasında kontrol etmek,</a:t>
            </a:r>
            <a:br>
              <a:rPr lang="tr-TR" sz="3000" dirty="0"/>
            </a:br>
            <a:r>
              <a:rPr lang="tr-TR" sz="3000" dirty="0"/>
              <a:t>• Personelin sıkı bir işbirliği içinde olmalarını sağlamak,</a:t>
            </a:r>
            <a:br>
              <a:rPr lang="tr-TR" sz="3000" dirty="0"/>
            </a:br>
            <a:r>
              <a:rPr lang="tr-TR" sz="3000" dirty="0"/>
              <a:t>• Araştırma yaparak yiyecek- içecek politikasını belirlemek</a:t>
            </a:r>
            <a:br>
              <a:rPr lang="tr-TR" sz="3000" dirty="0"/>
            </a:br>
            <a:r>
              <a:rPr lang="tr-TR" sz="3000" dirty="0"/>
              <a:t>• Yiyecek- içecek bölümünde mümkün olan en üst düzeyde gelir elde etmek</a:t>
            </a:r>
            <a:br>
              <a:rPr lang="tr-TR" sz="3000" dirty="0"/>
            </a:br>
            <a:r>
              <a:rPr lang="tr-TR" sz="3000" dirty="0"/>
              <a:t>• Konuklara rahatsızlık vermeden servisin ve tüm yiyecek- içecek organizasyonunun düzgün yapılmasını sağlamak</a:t>
            </a:r>
            <a:br>
              <a:rPr lang="tr-TR" sz="3000" dirty="0"/>
            </a:br>
            <a:endParaRPr lang="tr-TR"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YİYECEK VE İÇECEK HİZMETLERİNİN GELİŞİMİ</a:t>
            </a:r>
            <a:endParaRPr lang="tr-TR" dirty="0"/>
          </a:p>
        </p:txBody>
      </p:sp>
      <p:sp>
        <p:nvSpPr>
          <p:cNvPr id="3" name="2 İçerik Yer Tutucusu"/>
          <p:cNvSpPr>
            <a:spLocks noGrp="1"/>
          </p:cNvSpPr>
          <p:nvPr>
            <p:ph idx="1"/>
          </p:nvPr>
        </p:nvSpPr>
        <p:spPr/>
        <p:txBody>
          <a:bodyPr>
            <a:normAutofit lnSpcReduction="10000"/>
          </a:bodyPr>
          <a:lstStyle/>
          <a:p>
            <a:r>
              <a:rPr lang="tr-TR" dirty="0" smtClean="0"/>
              <a:t>Yemek</a:t>
            </a:r>
            <a:r>
              <a:rPr lang="tr-TR" dirty="0"/>
              <a:t>, içmek karşılanması zorunlu temel </a:t>
            </a:r>
            <a:r>
              <a:rPr lang="tr-TR" dirty="0" smtClean="0"/>
              <a:t>gereksinimlerdir. İlk </a:t>
            </a:r>
            <a:r>
              <a:rPr lang="tr-TR" dirty="0"/>
              <a:t>insanlar</a:t>
            </a:r>
            <a:r>
              <a:rPr lang="tr-TR" dirty="0" smtClean="0"/>
              <a:t>, </a:t>
            </a:r>
            <a:r>
              <a:rPr lang="tr-TR" dirty="0"/>
              <a:t>yaban hayvanları, kabuksuz meyve, ham besinlerle yaşamlarını sürdürmüşlerdir</a:t>
            </a:r>
            <a:r>
              <a:rPr lang="tr-TR" dirty="0" smtClean="0"/>
              <a:t>. </a:t>
            </a:r>
            <a:r>
              <a:rPr lang="tr-TR" dirty="0"/>
              <a:t>Sonraları insanların yerleşik hayata geçmeye, </a:t>
            </a:r>
            <a:r>
              <a:rPr lang="tr-TR" dirty="0" smtClean="0"/>
              <a:t>tarlada</a:t>
            </a:r>
            <a:r>
              <a:rPr lang="tr-TR" dirty="0" smtClean="0">
                <a:sym typeface="Symbol"/>
              </a:rPr>
              <a:t>, </a:t>
            </a:r>
            <a:r>
              <a:rPr lang="tr-TR" dirty="0" smtClean="0"/>
              <a:t>çalışmaya</a:t>
            </a:r>
            <a:r>
              <a:rPr lang="tr-TR" dirty="0"/>
              <a:t>, hayvanları evcilleştirmeye başlanması ve ateşin bulunması ile pişirme yöntemleri geliştirilmeye başlandı</a:t>
            </a:r>
            <a:r>
              <a:rPr lang="tr-TR" dirty="0" smtClean="0"/>
              <a:t>.  </a:t>
            </a:r>
            <a:r>
              <a:rPr lang="tr-TR" dirty="0"/>
              <a:t>Topluca yemek hizmetinin sağlanması </a:t>
            </a:r>
            <a:r>
              <a:rPr lang="tr-TR" dirty="0" smtClean="0"/>
              <a:t>ve</a:t>
            </a:r>
            <a:r>
              <a:rPr lang="tr-TR" dirty="0">
                <a:sym typeface="Symbol"/>
              </a:rPr>
              <a:t> </a:t>
            </a:r>
            <a:r>
              <a:rPr lang="tr-TR" dirty="0" smtClean="0"/>
              <a:t>uygarlıkların </a:t>
            </a:r>
            <a:r>
              <a:rPr lang="tr-TR" dirty="0"/>
              <a:t>başlangıcı bir tutulmaktadır</a:t>
            </a:r>
            <a:r>
              <a:rPr lang="tr-TR" dirty="0" smtClean="0"/>
              <a:t>.  </a:t>
            </a:r>
            <a:r>
              <a:rPr lang="tr-TR" dirty="0"/>
              <a:t>Mutfak kültürü, en </a:t>
            </a:r>
            <a:r>
              <a:rPr lang="tr-TR" dirty="0" smtClean="0"/>
              <a:t>eski </a:t>
            </a:r>
            <a:r>
              <a:rPr lang="tr-TR" dirty="0"/>
              <a:t>uygarlıklardan olan Çin, Hitit ve Mezopotamya ile birlikte gelişmiştir. </a:t>
            </a:r>
            <a:br>
              <a:rPr lang="tr-TR" dirty="0"/>
            </a:b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KİŞİSEL ÖZELLİKLER</a:t>
            </a:r>
            <a:endParaRPr lang="tr-TR" dirty="0"/>
          </a:p>
        </p:txBody>
      </p:sp>
      <p:sp>
        <p:nvSpPr>
          <p:cNvPr id="3" name="2 İçerik Yer Tutucusu"/>
          <p:cNvSpPr>
            <a:spLocks noGrp="1"/>
          </p:cNvSpPr>
          <p:nvPr>
            <p:ph idx="1"/>
          </p:nvPr>
        </p:nvSpPr>
        <p:spPr/>
        <p:txBody>
          <a:bodyPr>
            <a:normAutofit fontScale="92500" lnSpcReduction="10000"/>
          </a:bodyPr>
          <a:lstStyle/>
          <a:p>
            <a:pPr>
              <a:buNone/>
            </a:pPr>
            <a:r>
              <a:rPr lang="tr-TR" dirty="0"/>
              <a:t/>
            </a:r>
            <a:br>
              <a:rPr lang="tr-TR" dirty="0"/>
            </a:br>
            <a:r>
              <a:rPr lang="tr-TR" dirty="0"/>
              <a:t>CİNSİYET................................Bay- bayan</a:t>
            </a:r>
            <a:br>
              <a:rPr lang="tr-TR" dirty="0"/>
            </a:br>
            <a:r>
              <a:rPr lang="tr-TR" dirty="0"/>
              <a:t>YAŞ..........................................30- 45</a:t>
            </a:r>
            <a:br>
              <a:rPr lang="tr-TR" dirty="0"/>
            </a:br>
            <a:r>
              <a:rPr lang="tr-TR" dirty="0"/>
              <a:t>EĞİTİM....................................</a:t>
            </a:r>
            <a:r>
              <a:rPr lang="tr-TR" dirty="0" err="1"/>
              <a:t>Üniversi</a:t>
            </a:r>
            <a:r>
              <a:rPr lang="tr-TR" dirty="0"/>
              <a:t> </a:t>
            </a:r>
            <a:r>
              <a:rPr lang="tr-TR" dirty="0" err="1"/>
              <a:t>te</a:t>
            </a:r>
            <a:r>
              <a:rPr lang="tr-TR" dirty="0"/>
              <a:t> mezunu</a:t>
            </a:r>
            <a:br>
              <a:rPr lang="tr-TR" dirty="0"/>
            </a:br>
            <a:r>
              <a:rPr lang="tr-TR" dirty="0"/>
              <a:t>İŞ DENEYİMİ..........................En az 8 yıl yiyecek ve içecek bölümünde yöneticilik</a:t>
            </a:r>
            <a:br>
              <a:rPr lang="tr-TR" dirty="0"/>
            </a:br>
            <a:r>
              <a:rPr lang="tr-TR" dirty="0"/>
              <a:t>DİL</a:t>
            </a:r>
            <a:r>
              <a:rPr lang="tr-TR" dirty="0" smtClean="0"/>
              <a:t>........................................</a:t>
            </a:r>
            <a:r>
              <a:rPr lang="tr-TR" dirty="0"/>
              <a:t>İng </a:t>
            </a:r>
            <a:r>
              <a:rPr lang="tr-TR" dirty="0" err="1"/>
              <a:t>ilizce</a:t>
            </a:r>
            <a:r>
              <a:rPr lang="tr-TR" dirty="0"/>
              <a:t> ve mümkünse diğer diller</a:t>
            </a:r>
            <a:br>
              <a:rPr lang="tr-TR" dirty="0"/>
            </a:br>
            <a:r>
              <a:rPr lang="tr-TR" dirty="0"/>
              <a:t>FİZİKSEL GÖRÜNÜM............Geçerli bir sağlık raporu</a:t>
            </a:r>
            <a:br>
              <a:rPr lang="tr-TR" dirty="0"/>
            </a:br>
            <a:r>
              <a:rPr lang="tr-TR" dirty="0"/>
              <a:t>İŞ BİLGİSİ................................Güçlü bir lider ruhu,kara verme becerisi,insan ilişkileri vb...</a:t>
            </a:r>
            <a:br>
              <a:rPr lang="tr-TR" dirty="0"/>
            </a:b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GÖREVLERİ: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t>• </a:t>
            </a:r>
            <a:r>
              <a:rPr lang="tr-TR" dirty="0"/>
              <a:t>Otelin yiyecek ve içecek faaliyetlerinin pazarlanması ve yiyecek içecek politikaları göz önünde bulundurularak verimliliğin sağlanması</a:t>
            </a:r>
            <a:r>
              <a:rPr lang="tr-TR" dirty="0" smtClean="0"/>
              <a:t>,</a:t>
            </a:r>
          </a:p>
          <a:p>
            <a:pPr>
              <a:buNone/>
            </a:pPr>
            <a:r>
              <a:rPr lang="tr-TR" dirty="0" smtClean="0"/>
              <a:t>• </a:t>
            </a:r>
            <a:r>
              <a:rPr lang="tr-TR" dirty="0"/>
              <a:t>İşgücü, malzeme ve hammaddelerin maliyetlerini kontrol etmek ve departman bütçesini </a:t>
            </a:r>
            <a:r>
              <a:rPr lang="tr-TR" dirty="0" smtClean="0"/>
              <a:t>hazırlamak</a:t>
            </a:r>
          </a:p>
          <a:p>
            <a:pPr>
              <a:buNone/>
            </a:pPr>
            <a:r>
              <a:rPr lang="tr-TR" dirty="0" smtClean="0"/>
              <a:t>• </a:t>
            </a:r>
            <a:r>
              <a:rPr lang="tr-TR" dirty="0"/>
              <a:t>Diğer bölüm ve departman müdürleriyle ilişki halinde bulunarak,otelle ilgili tüm bilgilerden haberdar olmak</a:t>
            </a:r>
            <a:r>
              <a:rPr lang="tr-TR" dirty="0" smtClean="0"/>
              <a:t>,</a:t>
            </a:r>
          </a:p>
          <a:p>
            <a:pPr>
              <a:buNone/>
            </a:pPr>
            <a:r>
              <a:rPr lang="tr-TR" dirty="0" smtClean="0"/>
              <a:t>• </a:t>
            </a:r>
            <a:r>
              <a:rPr lang="tr-TR" dirty="0"/>
              <a:t>Otelin yiyecek ve içecek hizmeti verilen bölümlerinden genel politikalar ışığında üretim ve servis yapılarak hedeflenen kazancın sağlanması</a:t>
            </a:r>
            <a:br>
              <a:rPr lang="tr-TR" dirty="0"/>
            </a:b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RESTORAN MÜDÜRÜ </a:t>
            </a:r>
            <a:br>
              <a:rPr lang="tr-TR" dirty="0" smtClean="0"/>
            </a:br>
            <a:r>
              <a:rPr lang="tr-TR" dirty="0" smtClean="0"/>
              <a:t>KİŞİSEL ÖZELLİKLER</a:t>
            </a:r>
            <a:endParaRPr lang="tr-TR" dirty="0"/>
          </a:p>
        </p:txBody>
      </p:sp>
      <p:sp>
        <p:nvSpPr>
          <p:cNvPr id="3" name="2 İçerik Yer Tutucusu"/>
          <p:cNvSpPr>
            <a:spLocks noGrp="1"/>
          </p:cNvSpPr>
          <p:nvPr>
            <p:ph idx="1"/>
          </p:nvPr>
        </p:nvSpPr>
        <p:spPr/>
        <p:txBody>
          <a:bodyPr>
            <a:normAutofit/>
          </a:bodyPr>
          <a:lstStyle/>
          <a:p>
            <a:pPr>
              <a:buNone/>
            </a:pPr>
            <a:r>
              <a:rPr lang="tr-TR" dirty="0" smtClean="0"/>
              <a:t>• </a:t>
            </a:r>
            <a:r>
              <a:rPr lang="tr-TR" dirty="0"/>
              <a:t>Sağlıklı bir fiziki yapıya sahip olmak, görünüş ve davranışta seçkin </a:t>
            </a:r>
            <a:r>
              <a:rPr lang="tr-TR" dirty="0" smtClean="0"/>
              <a:t>olmak</a:t>
            </a:r>
          </a:p>
          <a:p>
            <a:pPr>
              <a:buNone/>
            </a:pPr>
            <a:r>
              <a:rPr lang="tr-TR" dirty="0" smtClean="0"/>
              <a:t>• </a:t>
            </a:r>
            <a:r>
              <a:rPr lang="tr-TR" dirty="0"/>
              <a:t>İyi bir genel kültüre sahip olmak, en az iki yabancı dil </a:t>
            </a:r>
            <a:r>
              <a:rPr lang="tr-TR" dirty="0" smtClean="0"/>
              <a:t>bilmek</a:t>
            </a:r>
          </a:p>
          <a:p>
            <a:pPr>
              <a:buNone/>
            </a:pPr>
            <a:r>
              <a:rPr lang="tr-TR" dirty="0" smtClean="0"/>
              <a:t>• </a:t>
            </a:r>
            <a:r>
              <a:rPr lang="tr-TR" dirty="0"/>
              <a:t>Uzun çalışma yıllarının kazandırdığı kusursuz servis bilgisine sahip olmak</a:t>
            </a:r>
            <a:r>
              <a:rPr lang="tr-TR" dirty="0" smtClean="0"/>
              <a:t>,</a:t>
            </a:r>
          </a:p>
          <a:p>
            <a:pPr>
              <a:buNone/>
            </a:pPr>
            <a:r>
              <a:rPr lang="tr-TR" dirty="0" smtClean="0"/>
              <a:t>• </a:t>
            </a:r>
            <a:r>
              <a:rPr lang="tr-TR" dirty="0"/>
              <a:t>Mesleki bilgisi,çalışmadaki titizliği, adaleti, disiplini ile tüm personele örnek olmak ve onlar üzerinde tartışmasız bir otorite kurmak,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GÖREVLERİ: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a:t/>
            </a:r>
            <a:br>
              <a:rPr lang="tr-TR" dirty="0"/>
            </a:br>
            <a:r>
              <a:rPr lang="tr-TR" dirty="0"/>
              <a:t>• Bulunduğu her departmanda oteli, müşterilere karşı en iyi şekilde temsil etmek,</a:t>
            </a:r>
            <a:br>
              <a:rPr lang="tr-TR" dirty="0"/>
            </a:br>
            <a:r>
              <a:rPr lang="tr-TR" dirty="0"/>
              <a:t>• Yiyecek- içecek müdürü ile birlikte, servis personelini seçerek işe başlatmak,</a:t>
            </a:r>
            <a:br>
              <a:rPr lang="tr-TR" dirty="0"/>
            </a:br>
            <a:r>
              <a:rPr lang="tr-TR" dirty="0"/>
              <a:t>• Bütün servis bölümlerini denetleyerek, buralarda servisin kusursuz yürütülmesini sağlamak,</a:t>
            </a:r>
            <a:br>
              <a:rPr lang="tr-TR" dirty="0"/>
            </a:br>
            <a:r>
              <a:rPr lang="tr-TR" dirty="0"/>
              <a:t>• Servis personelinin dosyalarını tutarak,izin, terfi, puan, ücret ve devam durumlarını takip etmek,</a:t>
            </a:r>
            <a:br>
              <a:rPr lang="tr-TR" dirty="0"/>
            </a:br>
            <a:r>
              <a:rPr lang="tr-TR" dirty="0"/>
              <a:t>• Her ayın belirli bir gününde, departmanlarda genel bir </a:t>
            </a:r>
            <a:r>
              <a:rPr lang="tr-TR" dirty="0" err="1"/>
              <a:t>meeting</a:t>
            </a:r>
            <a:r>
              <a:rPr lang="tr-TR" dirty="0"/>
              <a:t> yapmak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GARSON</a:t>
            </a:r>
            <a:br>
              <a:rPr lang="tr-TR" dirty="0" smtClean="0"/>
            </a:br>
            <a:r>
              <a:rPr lang="tr-TR" dirty="0" smtClean="0"/>
              <a:t>KİŞİSEL ÖZELLİKLER:</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a:t/>
            </a:r>
            <a:br>
              <a:rPr lang="tr-TR" dirty="0"/>
            </a:br>
            <a:r>
              <a:rPr lang="tr-TR" dirty="0"/>
              <a:t>• Sağlıklı ve uygun bir görünüşe sahip olmak,</a:t>
            </a:r>
            <a:br>
              <a:rPr lang="tr-TR" dirty="0"/>
            </a:br>
            <a:r>
              <a:rPr lang="tr-TR" dirty="0"/>
              <a:t>• Mutfak, servis bilgisi ve yiyecek- içecek mönüsü hakkında bilgi sahibi olmak,</a:t>
            </a:r>
            <a:br>
              <a:rPr lang="tr-TR" dirty="0"/>
            </a:br>
            <a:r>
              <a:rPr lang="tr-TR" dirty="0"/>
              <a:t>• Görgü ve protokol kurallarını yerinde ve doğru olarak uygulayabilmek,</a:t>
            </a:r>
            <a:br>
              <a:rPr lang="tr-TR" dirty="0"/>
            </a:br>
            <a:r>
              <a:rPr lang="tr-TR" dirty="0"/>
              <a:t>• En az bir yabancı dil bilmek,</a:t>
            </a:r>
            <a:br>
              <a:rPr lang="tr-TR" dirty="0"/>
            </a:br>
            <a:r>
              <a:rPr lang="tr-TR" dirty="0"/>
              <a:t>• Lise mezunu olmak, mesleki bilgisi yeterli düzeyde olmak</a:t>
            </a:r>
            <a:br>
              <a:rPr lang="tr-TR" dirty="0"/>
            </a:br>
            <a:r>
              <a:rPr lang="tr-TR" dirty="0"/>
              <a:t>• Kaptan olmadığı zamanlarda onun görevlerini yerine getirebilme becerisi olmak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BAR DEPARTMANI</a:t>
            </a:r>
            <a:endParaRPr lang="tr-TR" dirty="0"/>
          </a:p>
        </p:txBody>
      </p:sp>
      <p:sp>
        <p:nvSpPr>
          <p:cNvPr id="3" name="2 İçerik Yer Tutucusu"/>
          <p:cNvSpPr>
            <a:spLocks noGrp="1"/>
          </p:cNvSpPr>
          <p:nvPr>
            <p:ph idx="1"/>
          </p:nvPr>
        </p:nvSpPr>
        <p:spPr/>
        <p:txBody>
          <a:bodyPr/>
          <a:lstStyle/>
          <a:p>
            <a:r>
              <a:rPr lang="tr-TR" dirty="0" smtClean="0"/>
              <a:t>Her </a:t>
            </a:r>
            <a:r>
              <a:rPr lang="tr-TR" dirty="0"/>
              <a:t>çeşit alkollü ve alkolsüz içkilerle hafif yiyeceklerin alındığı büyük veya küçük yerlere bar denir.</a:t>
            </a:r>
            <a:br>
              <a:rPr lang="tr-TR" dirty="0"/>
            </a:b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BAR ÇEŞİTLERİ</a:t>
            </a:r>
            <a:endParaRPr lang="tr-TR" dirty="0"/>
          </a:p>
        </p:txBody>
      </p:sp>
      <p:sp>
        <p:nvSpPr>
          <p:cNvPr id="3" name="2 İçerik Yer Tutucusu"/>
          <p:cNvSpPr>
            <a:spLocks noGrp="1"/>
          </p:cNvSpPr>
          <p:nvPr>
            <p:ph sz="half" idx="1"/>
          </p:nvPr>
        </p:nvSpPr>
        <p:spPr/>
        <p:txBody>
          <a:bodyPr>
            <a:normAutofit/>
          </a:bodyPr>
          <a:lstStyle/>
          <a:p>
            <a:pPr>
              <a:buNone/>
            </a:pPr>
            <a:r>
              <a:rPr lang="tr-TR" dirty="0" smtClean="0"/>
              <a:t>1</a:t>
            </a:r>
            <a:r>
              <a:rPr lang="tr-TR" dirty="0"/>
              <a:t>. AMERİKAN BAR:Özel kokteyllerin ve her türlü içkinin servis edildiği bar çeşididir</a:t>
            </a:r>
            <a:r>
              <a:rPr lang="tr-TR" dirty="0" smtClean="0"/>
              <a:t>.</a:t>
            </a:r>
          </a:p>
        </p:txBody>
      </p:sp>
      <p:pic>
        <p:nvPicPr>
          <p:cNvPr id="5" name="4 İçerik Yer Tutucusu" descr="amerikanbar.jpg"/>
          <p:cNvPicPr>
            <a:picLocks noGrp="1" noChangeAspect="1"/>
          </p:cNvPicPr>
          <p:nvPr>
            <p:ph sz="half" idx="2"/>
          </p:nvPr>
        </p:nvPicPr>
        <p:blipFill>
          <a:blip r:embed="rId2" cstate="print"/>
          <a:stretch>
            <a:fillRect/>
          </a:stretch>
        </p:blipFill>
        <p:spPr>
          <a:xfrm>
            <a:off x="4429124" y="1357298"/>
            <a:ext cx="4257676" cy="514353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None/>
            </a:pPr>
            <a:r>
              <a:rPr lang="tr-TR" dirty="0" smtClean="0"/>
              <a:t>2. </a:t>
            </a:r>
            <a:r>
              <a:rPr lang="tr-TR" sz="3200" dirty="0" smtClean="0"/>
              <a:t>SERVİS BAR:Otellerde restoranın içki ihtiyacının karşılandığı barlardır.</a:t>
            </a:r>
          </a:p>
          <a:p>
            <a:pPr>
              <a:buNone/>
            </a:pPr>
            <a:endParaRPr lang="tr-TR" sz="3200" dirty="0" smtClean="0"/>
          </a:p>
          <a:p>
            <a:pPr>
              <a:buNone/>
            </a:pPr>
            <a:r>
              <a:rPr lang="tr-TR" sz="3200" dirty="0" smtClean="0"/>
              <a:t>3. SNACK BAR (EXPRES BAR):Bu tip barlarda daha ziyade hafif alkollü içkilerle, hafif yiyecekler servis edilir. Sandviç, hamburger, </a:t>
            </a:r>
            <a:r>
              <a:rPr lang="tr-TR" sz="3200" dirty="0" err="1" smtClean="0"/>
              <a:t>kanape</a:t>
            </a:r>
            <a:r>
              <a:rPr lang="tr-TR" sz="3200" dirty="0" smtClean="0"/>
              <a:t>, füme, balıklar, jambon, peynir, patates garnitürleri vb yiyecekler yenilebilir.</a:t>
            </a:r>
            <a:br>
              <a:rPr lang="tr-TR" sz="3200" dirty="0" smtClean="0"/>
            </a:br>
            <a:endParaRPr lang="tr-TR" sz="3200" dirty="0" smtClean="0"/>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ewy-snack-bar-1.jpg"/>
          <p:cNvPicPr>
            <a:picLocks noGrp="1" noChangeAspect="1"/>
          </p:cNvPicPr>
          <p:nvPr>
            <p:ph idx="1"/>
          </p:nvPr>
        </p:nvPicPr>
        <p:blipFill>
          <a:blip r:embed="rId2" cstate="print"/>
          <a:stretch>
            <a:fillRect/>
          </a:stretch>
        </p:blipFill>
        <p:spPr>
          <a:xfrm>
            <a:off x="571472" y="1571612"/>
            <a:ext cx="7858180" cy="471490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4. LOBBY BAR:Restoran girişinde veya </a:t>
            </a:r>
            <a:r>
              <a:rPr lang="tr-TR" dirty="0" err="1" smtClean="0"/>
              <a:t>lobby’de</a:t>
            </a:r>
            <a:r>
              <a:rPr lang="tr-TR" dirty="0" smtClean="0"/>
              <a:t> yer alan, müşterilerin oturarak yemek öncesi aperatif içki aldıkları bar tipidir.</a:t>
            </a:r>
            <a:br>
              <a:rPr lang="tr-TR" dirty="0" smtClean="0"/>
            </a:br>
            <a:endParaRPr lang="tr-TR" dirty="0" smtClean="0"/>
          </a:p>
          <a:p>
            <a:r>
              <a:rPr lang="tr-TR" dirty="0"/>
              <a:t>5. DİSCO BAR:Genellikle gençler tarafından tercih edilen bu barlarda, her türlü alkollü ve alkolsüz içeceklerle, hafif yiyecekler servis edilmektedir. Ayrıca pist, müzik seti veya orkestra olması şarttır.</a:t>
            </a:r>
            <a:br>
              <a:rPr lang="tr-TR" dirty="0"/>
            </a:b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t>
            </a:r>
            <a:br>
              <a:rPr lang="tr-TR" dirty="0" smtClean="0"/>
            </a:br>
            <a:r>
              <a:rPr lang="tr-TR" dirty="0" smtClean="0"/>
              <a:t/>
            </a:r>
            <a:br>
              <a:rPr lang="tr-TR" dirty="0" smtClean="0"/>
            </a:br>
            <a:r>
              <a:rPr lang="tr-TR" dirty="0" smtClean="0"/>
              <a:t/>
            </a:r>
            <a:br>
              <a:rPr lang="tr-TR" dirty="0" smtClean="0"/>
            </a:br>
            <a:r>
              <a:rPr lang="tr-TR" dirty="0" smtClean="0"/>
              <a:t> </a:t>
            </a:r>
            <a:r>
              <a:rPr lang="tr-TR" sz="2700" dirty="0" smtClean="0"/>
              <a:t>YİYECEK </a:t>
            </a:r>
            <a:r>
              <a:rPr lang="tr-TR" sz="2700" dirty="0"/>
              <a:t>İÇECEK GEREKSİNİMLERİNİ ORTAYA ÇIKARAN FAKTÖRLER</a:t>
            </a:r>
            <a:br>
              <a:rPr lang="tr-TR" sz="2700" dirty="0"/>
            </a:br>
            <a:endParaRPr lang="tr-TR" sz="2700" dirty="0"/>
          </a:p>
        </p:txBody>
      </p:sp>
      <p:sp>
        <p:nvSpPr>
          <p:cNvPr id="3" name="2 İçerik Yer Tutucusu"/>
          <p:cNvSpPr>
            <a:spLocks noGrp="1"/>
          </p:cNvSpPr>
          <p:nvPr>
            <p:ph idx="1"/>
          </p:nvPr>
        </p:nvSpPr>
        <p:spPr/>
        <p:txBody>
          <a:bodyPr/>
          <a:lstStyle/>
          <a:p>
            <a:r>
              <a:rPr lang="tr-TR" dirty="0" smtClean="0"/>
              <a:t>Fiziksel</a:t>
            </a:r>
            <a:r>
              <a:rPr lang="tr-TR" dirty="0">
                <a:sym typeface="Symbol"/>
              </a:rPr>
              <a:t> </a:t>
            </a:r>
            <a:r>
              <a:rPr lang="tr-TR" dirty="0" smtClean="0"/>
              <a:t>gerekler</a:t>
            </a:r>
            <a:r>
              <a:rPr lang="tr-TR" dirty="0"/>
              <a:t/>
            </a:r>
            <a:br>
              <a:rPr lang="tr-TR" dirty="0"/>
            </a:br>
            <a:r>
              <a:rPr lang="tr-TR" dirty="0"/>
              <a:t> Sosyal gruplaşmadan doğan </a:t>
            </a:r>
            <a:r>
              <a:rPr lang="tr-TR" dirty="0" smtClean="0"/>
              <a:t>gerekler</a:t>
            </a:r>
            <a:r>
              <a:rPr lang="tr-TR" dirty="0"/>
              <a:t/>
            </a:r>
            <a:br>
              <a:rPr lang="tr-TR" dirty="0"/>
            </a:br>
            <a:r>
              <a:rPr lang="tr-TR" dirty="0"/>
              <a:t> Sağlıktan </a:t>
            </a:r>
            <a:r>
              <a:rPr lang="tr-TR" dirty="0" smtClean="0"/>
              <a:t>kaynaklanan </a:t>
            </a:r>
            <a:r>
              <a:rPr lang="tr-TR" dirty="0"/>
              <a:t>gerekler</a:t>
            </a:r>
            <a:br>
              <a:rPr lang="tr-TR" dirty="0"/>
            </a:br>
            <a:r>
              <a:rPr lang="tr-TR" dirty="0"/>
              <a:t> Sosyal </a:t>
            </a:r>
            <a:r>
              <a:rPr lang="tr-TR" dirty="0" smtClean="0"/>
              <a:t>gerekler</a:t>
            </a:r>
            <a:r>
              <a:rPr lang="tr-TR" dirty="0"/>
              <a:t/>
            </a:r>
            <a:br>
              <a:rPr lang="tr-TR" dirty="0"/>
            </a:br>
            <a:r>
              <a:rPr lang="tr-TR" dirty="0"/>
              <a:t> Duygusal </a:t>
            </a:r>
            <a:r>
              <a:rPr lang="tr-TR" dirty="0" smtClean="0"/>
              <a:t>gerekler</a:t>
            </a:r>
            <a:r>
              <a:rPr lang="tr-TR" dirty="0"/>
              <a:t/>
            </a:r>
            <a:br>
              <a:rPr lang="tr-TR" dirty="0"/>
            </a:br>
            <a:r>
              <a:rPr lang="tr-TR" dirty="0"/>
              <a:t> Koşullanmadan </a:t>
            </a:r>
            <a:r>
              <a:rPr lang="tr-TR" dirty="0" smtClean="0"/>
              <a:t>doğan </a:t>
            </a:r>
            <a:r>
              <a:rPr lang="tr-TR" dirty="0"/>
              <a:t>gerekler</a:t>
            </a:r>
            <a:br>
              <a:rPr lang="tr-TR" dirty="0"/>
            </a:br>
            <a:r>
              <a:rPr lang="tr-TR" dirty="0"/>
              <a:t> </a:t>
            </a:r>
            <a:r>
              <a:rPr lang="tr-TR" dirty="0" smtClean="0"/>
              <a:t>Kaynaklar</a:t>
            </a:r>
            <a:r>
              <a:rPr lang="tr-TR" dirty="0"/>
              <a:t/>
            </a:r>
            <a:br>
              <a:rPr lang="tr-TR" dirty="0"/>
            </a:br>
            <a:r>
              <a:rPr lang="tr-TR" dirty="0"/>
              <a:t> İmaj kaynaklı </a:t>
            </a:r>
            <a:r>
              <a:rPr lang="tr-TR" dirty="0" smtClean="0"/>
              <a:t>gerekler</a:t>
            </a:r>
            <a:r>
              <a:rPr lang="tr-TR" dirty="0"/>
              <a:t/>
            </a:r>
            <a:br>
              <a:rPr lang="tr-TR" dirty="0"/>
            </a:b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asaraLobbyBar1_750.jpg"/>
          <p:cNvPicPr>
            <a:picLocks noGrp="1" noChangeAspect="1"/>
          </p:cNvPicPr>
          <p:nvPr>
            <p:ph idx="1"/>
          </p:nvPr>
        </p:nvPicPr>
        <p:blipFill>
          <a:blip r:embed="rId2" cstate="print"/>
          <a:stretch>
            <a:fillRect/>
          </a:stretch>
        </p:blipFill>
        <p:spPr>
          <a:xfrm>
            <a:off x="642910" y="2000240"/>
            <a:ext cx="7786741" cy="442915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DİSCO BAR</a:t>
            </a:r>
            <a:endParaRPr lang="tr-TR" dirty="0"/>
          </a:p>
        </p:txBody>
      </p:sp>
      <p:pic>
        <p:nvPicPr>
          <p:cNvPr id="4" name="3 İçerik Yer Tutucusu" descr="fora-bar-3.jpg"/>
          <p:cNvPicPr>
            <a:picLocks noGrp="1" noChangeAspect="1"/>
          </p:cNvPicPr>
          <p:nvPr>
            <p:ph idx="1"/>
          </p:nvPr>
        </p:nvPicPr>
        <p:blipFill>
          <a:blip r:embed="rId2" cstate="print"/>
          <a:stretch>
            <a:fillRect/>
          </a:stretch>
        </p:blipFill>
        <p:spPr>
          <a:xfrm>
            <a:off x="1714500" y="2229644"/>
            <a:ext cx="5715000" cy="38004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lnSpcReduction="10000"/>
          </a:bodyPr>
          <a:lstStyle/>
          <a:p>
            <a:r>
              <a:rPr lang="tr-TR" dirty="0" smtClean="0"/>
              <a:t>6</a:t>
            </a:r>
            <a:r>
              <a:rPr lang="tr-TR" sz="3200" dirty="0" smtClean="0"/>
              <a:t>. ROOF BAR:Otellerin çatı katında bulunan Amerikan, </a:t>
            </a:r>
            <a:r>
              <a:rPr lang="tr-TR" sz="3200" dirty="0" err="1" smtClean="0"/>
              <a:t>Snack</a:t>
            </a:r>
            <a:r>
              <a:rPr lang="tr-TR" sz="3200" dirty="0" smtClean="0"/>
              <a:t> veya Dans Bar özelliğinde olan bir tipidir.</a:t>
            </a:r>
          </a:p>
          <a:p>
            <a:pPr>
              <a:buNone/>
            </a:pPr>
            <a:r>
              <a:rPr lang="tr-TR" sz="3200" dirty="0" smtClean="0"/>
              <a:t/>
            </a:r>
            <a:br>
              <a:rPr lang="tr-TR" sz="3200" dirty="0" smtClean="0"/>
            </a:br>
            <a:endParaRPr lang="tr-TR" sz="3200" dirty="0"/>
          </a:p>
        </p:txBody>
      </p:sp>
      <p:pic>
        <p:nvPicPr>
          <p:cNvPr id="6" name="5 İçerik Yer Tutucusu" descr="roof-bar.jpg"/>
          <p:cNvPicPr>
            <a:picLocks noGrp="1" noChangeAspect="1"/>
          </p:cNvPicPr>
          <p:nvPr>
            <p:ph sz="half" idx="2"/>
          </p:nvPr>
        </p:nvPicPr>
        <p:blipFill>
          <a:blip r:embed="rId2" cstate="print"/>
          <a:stretch>
            <a:fillRect/>
          </a:stretch>
        </p:blipFill>
        <p:spPr>
          <a:xfrm>
            <a:off x="4214810" y="1500174"/>
            <a:ext cx="4471990" cy="478634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7. </a:t>
            </a:r>
            <a:r>
              <a:rPr lang="tr-TR" sz="3200" dirty="0" smtClean="0"/>
              <a:t>GECE KLUBÜ BARI (NIGHT CLUB): Gecenin geç saatlerinde hizmet veren bar tipidir.</a:t>
            </a:r>
            <a:br>
              <a:rPr lang="tr-TR" sz="3200" dirty="0" smtClean="0"/>
            </a:br>
            <a:r>
              <a:rPr lang="tr-TR" sz="3200" dirty="0" smtClean="0"/>
              <a:t/>
            </a:r>
            <a:br>
              <a:rPr lang="tr-TR" sz="3200" dirty="0" smtClean="0"/>
            </a:br>
            <a:endParaRPr lang="tr-TR"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BAR DEPARTMANI İŞ TANIMLARI</a:t>
            </a:r>
            <a:br>
              <a:rPr lang="tr-TR" dirty="0" smtClean="0"/>
            </a:br>
            <a:endParaRPr lang="tr-TR" dirty="0"/>
          </a:p>
        </p:txBody>
      </p:sp>
      <p:sp>
        <p:nvSpPr>
          <p:cNvPr id="3" name="2 İçerik Yer Tutucusu"/>
          <p:cNvSpPr>
            <a:spLocks noGrp="1"/>
          </p:cNvSpPr>
          <p:nvPr>
            <p:ph idx="1"/>
          </p:nvPr>
        </p:nvSpPr>
        <p:spPr/>
        <p:txBody>
          <a:bodyPr/>
          <a:lstStyle/>
          <a:p>
            <a:r>
              <a:rPr lang="tr-TR" dirty="0" smtClean="0">
                <a:solidFill>
                  <a:srgbClr val="FF0000"/>
                </a:solidFill>
              </a:rPr>
              <a:t>BAR </a:t>
            </a:r>
            <a:r>
              <a:rPr lang="tr-TR" dirty="0">
                <a:solidFill>
                  <a:srgbClr val="FF0000"/>
                </a:solidFill>
              </a:rPr>
              <a:t>MÜDÜRÜ (BAR SUPERVISOR)</a:t>
            </a:r>
            <a:br>
              <a:rPr lang="tr-TR" dirty="0">
                <a:solidFill>
                  <a:srgbClr val="FF0000"/>
                </a:solidFill>
              </a:rPr>
            </a:br>
            <a:r>
              <a:rPr lang="tr-TR" sz="3600" dirty="0"/>
              <a:t>Bir oteldeki bütün barların çalışmalarını yönlendiren ve denetleyen en üst bölüm yöneticisidir. Yiyecek ve içecek bölüm müdürüne karşı </a:t>
            </a:r>
            <a:r>
              <a:rPr lang="tr-TR" sz="3600" dirty="0" smtClean="0"/>
              <a:t>sorumludur.</a:t>
            </a:r>
            <a:endParaRPr lang="tr-TR"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KİŞİSEL ÖZELLİKLER</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dirty="0"/>
              <a:t/>
            </a:r>
            <a:br>
              <a:rPr lang="tr-TR" dirty="0"/>
            </a:br>
            <a:r>
              <a:rPr lang="tr-TR" dirty="0"/>
              <a:t>• Sağlıklı ve uygun bir fiziki yapı,</a:t>
            </a:r>
            <a:br>
              <a:rPr lang="tr-TR" dirty="0"/>
            </a:br>
            <a:r>
              <a:rPr lang="tr-TR" dirty="0"/>
              <a:t>• İnsan psikolojisini iyi bilmek, yöneticilik vasıflarına sahip olmak</a:t>
            </a:r>
            <a:br>
              <a:rPr lang="tr-TR" dirty="0"/>
            </a:br>
            <a:r>
              <a:rPr lang="tr-TR" dirty="0"/>
              <a:t>• Güzel konuşabilme yeteneği, nezaket kurallarını iyi bilmek ve uygulamak</a:t>
            </a:r>
            <a:br>
              <a:rPr lang="tr-TR" dirty="0"/>
            </a:br>
            <a:r>
              <a:rPr lang="tr-TR" dirty="0"/>
              <a:t>• Bar ve içki konusunda geniş bilgi ve deneyim sahibi olmak</a:t>
            </a:r>
            <a:r>
              <a:rPr lang="tr-TR" dirty="0" smtClean="0"/>
              <a:t>,</a:t>
            </a:r>
          </a:p>
          <a:p>
            <a:r>
              <a:rPr lang="tr-TR" dirty="0" smtClean="0"/>
              <a:t>    Yabancı dil bilgisi, iş hukuku ve emniyetiyle ilgili konularda bilgi sahibi olmak.</a:t>
            </a:r>
            <a:br>
              <a:rPr lang="tr-TR" dirty="0" smtClean="0"/>
            </a:br>
            <a:r>
              <a:rPr lang="tr-TR" dirty="0" smtClean="0"/>
              <a:t/>
            </a:r>
            <a:br>
              <a:rPr lang="tr-TR" dirty="0" smtClean="0"/>
            </a:br>
            <a:endParaRPr lang="tr-TR" dirty="0" smtClean="0"/>
          </a:p>
          <a:p>
            <a:pPr>
              <a:buNone/>
            </a:pPr>
            <a:r>
              <a:rPr lang="tr-TR" dirty="0"/>
              <a:t/>
            </a:r>
            <a:br>
              <a:rPr lang="tr-TR" dirty="0"/>
            </a:b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ŞEF BARMEN (BAR CAPTAIN)</a:t>
            </a:r>
            <a:endParaRPr lang="tr-TR" dirty="0"/>
          </a:p>
        </p:txBody>
      </p:sp>
      <p:sp>
        <p:nvSpPr>
          <p:cNvPr id="3" name="2 İçerik Yer Tutucusu"/>
          <p:cNvSpPr>
            <a:spLocks noGrp="1"/>
          </p:cNvSpPr>
          <p:nvPr>
            <p:ph idx="1"/>
          </p:nvPr>
        </p:nvSpPr>
        <p:spPr/>
        <p:txBody>
          <a:bodyPr/>
          <a:lstStyle/>
          <a:p>
            <a:pPr>
              <a:buNone/>
            </a:pPr>
            <a:r>
              <a:rPr lang="tr-TR" dirty="0"/>
              <a:t/>
            </a:r>
            <a:br>
              <a:rPr lang="tr-TR" dirty="0"/>
            </a:br>
            <a:r>
              <a:rPr lang="tr-TR" sz="3200" dirty="0"/>
              <a:t>Oteldeki bütün barların yönetiminden sorumlu olan bar </a:t>
            </a:r>
            <a:r>
              <a:rPr lang="tr-TR" sz="3200" dirty="0" err="1"/>
              <a:t>supervisor’un</a:t>
            </a:r>
            <a:r>
              <a:rPr lang="tr-TR" sz="3200" dirty="0"/>
              <a:t> yardımcısı ve asistanıdır. Bar </a:t>
            </a:r>
            <a:r>
              <a:rPr lang="tr-TR" sz="3200" dirty="0" err="1"/>
              <a:t>supervisor’un</a:t>
            </a:r>
            <a:r>
              <a:rPr lang="tr-TR" sz="3200" dirty="0"/>
              <a:t> bulunmadığı saatlerde onun görevlerini yerine getirir. Bar </a:t>
            </a:r>
            <a:r>
              <a:rPr lang="tr-TR" sz="3200" dirty="0" err="1"/>
              <a:t>captain</a:t>
            </a:r>
            <a:r>
              <a:rPr lang="tr-TR" sz="3200" dirty="0"/>
              <a:t> bar </a:t>
            </a:r>
            <a:r>
              <a:rPr lang="tr-TR" sz="3200" dirty="0" err="1"/>
              <a:t>supervisor’un</a:t>
            </a:r>
            <a:r>
              <a:rPr lang="tr-TR" sz="3200" dirty="0"/>
              <a:t> olmadığı gündüz sabah saatlerinde işe başlar ve akşam üzeri barın açılışına kadar görevini sürdürür.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Autofit/>
          </a:bodyPr>
          <a:lstStyle/>
          <a:p>
            <a:r>
              <a:rPr lang="tr-TR" sz="2400" dirty="0"/>
              <a:t>Ziyafet müdürlüğü tarafından çıkarılan emir formlarına göre ziyafet için gerekli tüm alkollü ve alkolsüz içkilerin depolardan çekilerek servise hazır hale getirilmesini sağlamak</a:t>
            </a:r>
            <a:r>
              <a:rPr lang="tr-TR" sz="2400" dirty="0" smtClean="0"/>
              <a:t>,</a:t>
            </a:r>
          </a:p>
          <a:p>
            <a:pPr>
              <a:buNone/>
            </a:pPr>
            <a:r>
              <a:rPr lang="tr-TR" sz="2400" dirty="0" smtClean="0"/>
              <a:t>• </a:t>
            </a:r>
            <a:r>
              <a:rPr lang="tr-TR" sz="2400" dirty="0"/>
              <a:t>Diğer alanların çalışma saatlerine göre personelin iş çizelgesini </a:t>
            </a:r>
            <a:r>
              <a:rPr lang="tr-TR" sz="2400" dirty="0" smtClean="0"/>
              <a:t>hazırlamak</a:t>
            </a:r>
            <a:endParaRPr lang="tr-TR" sz="2400" dirty="0"/>
          </a:p>
          <a:p>
            <a:pPr>
              <a:buNone/>
            </a:pPr>
            <a:r>
              <a:rPr lang="tr-TR" sz="2400" dirty="0" smtClean="0"/>
              <a:t>• </a:t>
            </a:r>
            <a:r>
              <a:rPr lang="tr-TR" sz="2400" dirty="0"/>
              <a:t>Tüm barların yedek içki </a:t>
            </a:r>
            <a:r>
              <a:rPr lang="tr-TR" sz="2400" dirty="0" err="1"/>
              <a:t>stoğu</a:t>
            </a:r>
            <a:r>
              <a:rPr lang="tr-TR" sz="2400" dirty="0"/>
              <a:t> ile servise hazır durumda tam teçhizat bulunmalarını </a:t>
            </a:r>
            <a:r>
              <a:rPr lang="tr-TR" sz="2400" dirty="0" smtClean="0"/>
              <a:t>sağlamak</a:t>
            </a:r>
            <a:endParaRPr lang="tr-TR" sz="2400" dirty="0"/>
          </a:p>
          <a:p>
            <a:pPr>
              <a:buNone/>
            </a:pPr>
            <a:r>
              <a:rPr lang="tr-TR" sz="2400" dirty="0" smtClean="0"/>
              <a:t>• </a:t>
            </a:r>
            <a:r>
              <a:rPr lang="tr-TR" sz="2400" dirty="0"/>
              <a:t>İçki maliyetlerini önceden belirlenmiş maliyet rakamına yakın bir yüzdeye düşürmek ve genel içki tüketimi hakkında günlük rapor tutmak, içkilerin porsiyon miktarları doğrultusunda kullanıldığından emin olmak,</a:t>
            </a:r>
            <a:br>
              <a:rPr lang="tr-TR" sz="2400" dirty="0"/>
            </a:br>
            <a:endParaRPr lang="tr-T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BARMEN</a:t>
            </a:r>
            <a:br>
              <a:rPr lang="tr-TR" dirty="0" smtClean="0"/>
            </a:br>
            <a:r>
              <a:rPr lang="tr-TR" dirty="0" smtClean="0"/>
              <a:t>KİŞİSEL ÖZELLİKLERİ:</a:t>
            </a:r>
            <a:endParaRPr lang="tr-TR" dirty="0"/>
          </a:p>
        </p:txBody>
      </p:sp>
      <p:sp>
        <p:nvSpPr>
          <p:cNvPr id="3" name="2 İçerik Yer Tutucusu"/>
          <p:cNvSpPr>
            <a:spLocks noGrp="1"/>
          </p:cNvSpPr>
          <p:nvPr>
            <p:ph sz="half" idx="1"/>
          </p:nvPr>
        </p:nvSpPr>
        <p:spPr/>
        <p:txBody>
          <a:bodyPr>
            <a:normAutofit fontScale="55000" lnSpcReduction="20000"/>
          </a:bodyPr>
          <a:lstStyle/>
          <a:p>
            <a:pPr>
              <a:buNone/>
            </a:pPr>
            <a:r>
              <a:rPr lang="tr-TR" dirty="0"/>
              <a:t/>
            </a:r>
            <a:br>
              <a:rPr lang="tr-TR" dirty="0"/>
            </a:br>
            <a:r>
              <a:rPr lang="tr-TR" sz="3800" dirty="0"/>
              <a:t>• Geniş bir genel kültüre ve düzgün fiziki görünüşe sahip olmak,</a:t>
            </a:r>
            <a:br>
              <a:rPr lang="tr-TR" sz="3800" dirty="0"/>
            </a:br>
            <a:r>
              <a:rPr lang="tr-TR" sz="3800" dirty="0"/>
              <a:t>• Ana dilini kusursuz konuşabilmek, en az bir yabancı dil bilmek</a:t>
            </a:r>
            <a:br>
              <a:rPr lang="tr-TR" sz="3800" dirty="0"/>
            </a:br>
            <a:r>
              <a:rPr lang="tr-TR" sz="3800" dirty="0"/>
              <a:t>• İnsan psikolojisini çok iyi bilmek, sağlam bir karaktere sahip olmak</a:t>
            </a:r>
            <a:br>
              <a:rPr lang="tr-TR" sz="3800" dirty="0"/>
            </a:br>
            <a:r>
              <a:rPr lang="tr-TR" sz="3800" dirty="0"/>
              <a:t>• Mesleğinin gerektirdiği bilgi ve beceriye sahip olmak,</a:t>
            </a:r>
            <a:br>
              <a:rPr lang="tr-TR" sz="3800" dirty="0"/>
            </a:br>
            <a:r>
              <a:rPr lang="tr-TR" sz="3800" dirty="0"/>
              <a:t>• İçki içmesini bilmek, fakat içkiye karşı düşkünlüğü olmamak</a:t>
            </a:r>
            <a:br>
              <a:rPr lang="tr-TR" sz="3800" dirty="0"/>
            </a:br>
            <a:r>
              <a:rPr lang="tr-TR" sz="3800" dirty="0"/>
              <a:t/>
            </a:r>
            <a:br>
              <a:rPr lang="tr-TR" sz="3800" dirty="0"/>
            </a:br>
            <a:endParaRPr lang="tr-TR" sz="3800" dirty="0"/>
          </a:p>
        </p:txBody>
      </p:sp>
      <p:pic>
        <p:nvPicPr>
          <p:cNvPr id="5" name="4 İçerik Yer Tutucusu" descr="cool_bartender.jpg"/>
          <p:cNvPicPr>
            <a:picLocks noGrp="1" noChangeAspect="1"/>
          </p:cNvPicPr>
          <p:nvPr>
            <p:ph sz="half" idx="2"/>
          </p:nvPr>
        </p:nvPicPr>
        <p:blipFill>
          <a:blip r:embed="rId2" cstate="print"/>
          <a:stretch>
            <a:fillRect/>
          </a:stretch>
        </p:blipFill>
        <p:spPr>
          <a:xfrm>
            <a:off x="4648200" y="2588006"/>
            <a:ext cx="4038600" cy="309962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 Barın düzenli bir şekilde açılışından sorumludur.</a:t>
            </a:r>
            <a:br>
              <a:rPr lang="tr-TR" dirty="0"/>
            </a:br>
            <a:r>
              <a:rPr lang="tr-TR" dirty="0"/>
              <a:t>• Barda herhangi bir problem çıkarsa şef barmene haber verir.</a:t>
            </a:r>
            <a:br>
              <a:rPr lang="tr-TR" dirty="0"/>
            </a:br>
            <a:r>
              <a:rPr lang="tr-TR" dirty="0"/>
              <a:t>• Barın eksikliklerini ve stoklarını kontrol eder. Ana içki deposundan eksikleri tamamlar.</a:t>
            </a:r>
            <a:br>
              <a:rPr lang="tr-TR" dirty="0"/>
            </a:br>
            <a:r>
              <a:rPr lang="tr-TR" dirty="0"/>
              <a:t>• Müşterileri sıcak, profesyonel bir şekilde karşılar, hızlı ve özenli bir şekilde servislerini yapar.</a:t>
            </a:r>
            <a:br>
              <a:rPr lang="tr-TR" dirty="0"/>
            </a:br>
            <a:r>
              <a:rPr lang="tr-TR" dirty="0"/>
              <a:t>• Her zaman görünümüne ve üniformasının temiz ve düzenli olmasına dikkat eder.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t>
            </a:r>
            <a:r>
              <a:rPr lang="tr-TR" sz="2700" dirty="0" smtClean="0"/>
              <a:t>YİYECEK </a:t>
            </a:r>
            <a:r>
              <a:rPr lang="tr-TR" sz="2700" dirty="0"/>
              <a:t>İÇECEK HİZMETLERİNİ GELİŞTİREN NEDENLER</a:t>
            </a:r>
            <a:br>
              <a:rPr lang="tr-TR" sz="2700" dirty="0"/>
            </a:br>
            <a:endParaRPr lang="tr-TR" sz="2700" dirty="0"/>
          </a:p>
        </p:txBody>
      </p:sp>
      <p:sp>
        <p:nvSpPr>
          <p:cNvPr id="3" name="2 İçerik Yer Tutucusu"/>
          <p:cNvSpPr>
            <a:spLocks noGrp="1"/>
          </p:cNvSpPr>
          <p:nvPr>
            <p:ph idx="1"/>
          </p:nvPr>
        </p:nvSpPr>
        <p:spPr/>
        <p:txBody>
          <a:bodyPr>
            <a:noAutofit/>
          </a:bodyPr>
          <a:lstStyle/>
          <a:p>
            <a:r>
              <a:rPr lang="tr-TR" sz="3200" dirty="0"/>
              <a:t>Boş zaman formundaki </a:t>
            </a:r>
            <a:r>
              <a:rPr lang="tr-TR" sz="3200" dirty="0" smtClean="0"/>
              <a:t>değişme</a:t>
            </a:r>
            <a:r>
              <a:rPr lang="tr-TR" sz="3200" dirty="0"/>
              <a:t/>
            </a:r>
            <a:br>
              <a:rPr lang="tr-TR" sz="3200" dirty="0"/>
            </a:br>
            <a:r>
              <a:rPr lang="tr-TR" sz="3200" dirty="0" smtClean="0"/>
              <a:t> </a:t>
            </a:r>
            <a:r>
              <a:rPr lang="tr-TR" sz="3200" dirty="0"/>
              <a:t>Harcanabilir gelirdeki artış ve yaşam biçimindeki değişiklikler</a:t>
            </a:r>
            <a:br>
              <a:rPr lang="tr-TR" sz="3200" dirty="0"/>
            </a:br>
            <a:r>
              <a:rPr lang="tr-TR" sz="3200" dirty="0"/>
              <a:t> </a:t>
            </a:r>
            <a:r>
              <a:rPr lang="tr-TR" sz="3200" dirty="0" smtClean="0"/>
              <a:t>İşletme </a:t>
            </a:r>
            <a:r>
              <a:rPr lang="tr-TR" sz="3200" dirty="0"/>
              <a:t>sayısındaki artış</a:t>
            </a:r>
            <a:br>
              <a:rPr lang="tr-TR" sz="3200" dirty="0"/>
            </a:br>
            <a:r>
              <a:rPr lang="tr-TR" sz="3200" dirty="0"/>
              <a:t> Mönülerdeki </a:t>
            </a:r>
            <a:r>
              <a:rPr lang="tr-TR" sz="3200" dirty="0" smtClean="0"/>
              <a:t>gelişmeler</a:t>
            </a:r>
            <a:r>
              <a:rPr lang="tr-TR" sz="3200" dirty="0"/>
              <a:t/>
            </a:r>
            <a:br>
              <a:rPr lang="tr-TR" sz="3200" dirty="0"/>
            </a:br>
            <a:r>
              <a:rPr lang="tr-TR" sz="3200" dirty="0"/>
              <a:t> Ticari </a:t>
            </a:r>
            <a:r>
              <a:rPr lang="tr-TR" sz="3200" dirty="0" smtClean="0"/>
              <a:t>faaliyetlerin</a:t>
            </a:r>
            <a:r>
              <a:rPr lang="tr-TR" sz="3200" dirty="0">
                <a:sym typeface="Symbol"/>
              </a:rPr>
              <a:t> </a:t>
            </a:r>
            <a:r>
              <a:rPr lang="tr-TR" sz="3200" dirty="0" smtClean="0"/>
              <a:t>yoğunlaşması</a:t>
            </a:r>
            <a:r>
              <a:rPr lang="tr-TR" sz="3200" dirty="0"/>
              <a:t/>
            </a:r>
            <a:br>
              <a:rPr lang="tr-TR" sz="3200" dirty="0"/>
            </a:br>
            <a:r>
              <a:rPr lang="tr-TR" sz="3200" dirty="0"/>
              <a:t> Sosyal aktivitelerin </a:t>
            </a:r>
            <a:r>
              <a:rPr lang="tr-TR" sz="3200" dirty="0" smtClean="0"/>
              <a:t>artması</a:t>
            </a:r>
            <a:r>
              <a:rPr lang="tr-TR" sz="3200" dirty="0"/>
              <a:t/>
            </a:r>
            <a:br>
              <a:rPr lang="tr-TR" sz="3200" dirty="0"/>
            </a:br>
            <a:r>
              <a:rPr lang="tr-TR" sz="3200" dirty="0"/>
              <a:t/>
            </a:r>
            <a:br>
              <a:rPr lang="tr-TR" sz="3200" dirty="0"/>
            </a:br>
            <a:endParaRPr lang="tr-TR"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BARMENİN DİKKAT ETMESİ GEREKEN KURALLAR</a:t>
            </a:r>
            <a:endParaRPr lang="tr-TR" dirty="0"/>
          </a:p>
        </p:txBody>
      </p:sp>
      <p:sp>
        <p:nvSpPr>
          <p:cNvPr id="3" name="2 İçerik Yer Tutucusu"/>
          <p:cNvSpPr>
            <a:spLocks noGrp="1"/>
          </p:cNvSpPr>
          <p:nvPr>
            <p:ph idx="1"/>
          </p:nvPr>
        </p:nvSpPr>
        <p:spPr/>
        <p:txBody>
          <a:bodyPr>
            <a:normAutofit/>
          </a:bodyPr>
          <a:lstStyle/>
          <a:p>
            <a:pPr>
              <a:buNone/>
            </a:pPr>
            <a:r>
              <a:rPr lang="tr-TR" dirty="0"/>
              <a:t/>
            </a:r>
            <a:br>
              <a:rPr lang="tr-TR" dirty="0"/>
            </a:br>
            <a:r>
              <a:rPr lang="tr-TR" dirty="0"/>
              <a:t>• Barmen, barda müşterilerin durumuna göre tekrar içki isteyip istemediğini sormamalıdır.</a:t>
            </a:r>
            <a:br>
              <a:rPr lang="tr-TR" dirty="0"/>
            </a:br>
            <a:r>
              <a:rPr lang="tr-TR" dirty="0"/>
              <a:t>• Müşterilere içki tavsiye ederken, en pahalı olanları seçmemelidir.</a:t>
            </a:r>
            <a:br>
              <a:rPr lang="tr-TR" dirty="0"/>
            </a:br>
            <a:r>
              <a:rPr lang="tr-TR" dirty="0"/>
              <a:t>• Müşterinin her içki ikramını kabul etmemelidir. İçmesi gerekiyorsa, meyve suyu ile yapılan kokteyller içmelidir.</a:t>
            </a:r>
            <a:br>
              <a:rPr lang="tr-TR" dirty="0"/>
            </a:br>
            <a:r>
              <a:rPr lang="tr-TR" dirty="0"/>
              <a:t>• Barı çok temiz kullanmalıdır.</a:t>
            </a:r>
            <a:br>
              <a:rPr lang="tr-TR" dirty="0"/>
            </a:b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BAR KOMİSİ</a:t>
            </a:r>
            <a:br>
              <a:rPr lang="tr-TR" dirty="0" smtClean="0"/>
            </a:br>
            <a:r>
              <a:rPr lang="tr-TR" dirty="0" smtClean="0"/>
              <a:t>KİŞİSEL ÖZELLİKLERİ: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a:t/>
            </a:r>
            <a:br>
              <a:rPr lang="tr-TR" dirty="0"/>
            </a:br>
            <a:r>
              <a:rPr lang="tr-TR" dirty="0"/>
              <a:t>• Sağlıklı ve düzgün bir fiziki yapıya sahip olmak, kibar ve üstlerine karşı saygılı olmak</a:t>
            </a:r>
            <a:br>
              <a:rPr lang="tr-TR" dirty="0"/>
            </a:br>
            <a:r>
              <a:rPr lang="tr-TR" dirty="0"/>
              <a:t>• Bar konusunu ve dil öğrenmeye öğrenmeye hevesli olmak.</a:t>
            </a:r>
            <a:br>
              <a:rPr lang="tr-TR" dirty="0"/>
            </a:br>
            <a:r>
              <a:rPr lang="tr-TR" dirty="0">
                <a:solidFill>
                  <a:srgbClr val="FF0000"/>
                </a:solidFill>
              </a:rPr>
              <a:t>GÖREVLERİ:</a:t>
            </a:r>
            <a:r>
              <a:rPr lang="tr-TR" dirty="0"/>
              <a:t/>
            </a:r>
            <a:br>
              <a:rPr lang="tr-TR" dirty="0"/>
            </a:br>
            <a:r>
              <a:rPr lang="tr-TR" dirty="0"/>
              <a:t>• Bardaki yer temizliği ve toz alma işlerini yapmak, çöpü boşaltmak,boş şişeleri istif etmek</a:t>
            </a:r>
            <a:br>
              <a:rPr lang="tr-TR" dirty="0"/>
            </a:br>
            <a:r>
              <a:rPr lang="tr-TR" dirty="0"/>
              <a:t>• Bardakları ve diğer bar araçlarını temizlemek, şişeleri silerek dolaplara yerleştirmek.</a:t>
            </a:r>
            <a:br>
              <a:rPr lang="tr-TR" dirty="0"/>
            </a:b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BAR KOMİSİ</a:t>
            </a:r>
            <a:endParaRPr lang="tr-TR" dirty="0"/>
          </a:p>
        </p:txBody>
      </p:sp>
      <p:pic>
        <p:nvPicPr>
          <p:cNvPr id="4" name="3 İçerik Yer Tutucusu" descr="1823-5761.jpg"/>
          <p:cNvPicPr>
            <a:picLocks noGrp="1" noChangeAspect="1"/>
          </p:cNvPicPr>
          <p:nvPr>
            <p:ph idx="1"/>
          </p:nvPr>
        </p:nvPicPr>
        <p:blipFill>
          <a:blip r:embed="rId2" cstate="print"/>
          <a:stretch>
            <a:fillRect/>
          </a:stretch>
        </p:blipFill>
        <p:spPr>
          <a:xfrm>
            <a:off x="1285852" y="2000240"/>
            <a:ext cx="6643734" cy="4286279"/>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MUTFAK DEPARTMANI İŞ TANIMLARI</a:t>
            </a:r>
            <a:endParaRPr lang="tr-TR" dirty="0"/>
          </a:p>
        </p:txBody>
      </p:sp>
      <p:sp>
        <p:nvSpPr>
          <p:cNvPr id="3" name="2 İçerik Yer Tutucusu"/>
          <p:cNvSpPr>
            <a:spLocks noGrp="1"/>
          </p:cNvSpPr>
          <p:nvPr>
            <p:ph idx="1"/>
          </p:nvPr>
        </p:nvSpPr>
        <p:spPr/>
        <p:txBody>
          <a:bodyPr>
            <a:normAutofit/>
          </a:bodyPr>
          <a:lstStyle/>
          <a:p>
            <a:pPr>
              <a:buNone/>
            </a:pPr>
            <a:r>
              <a:rPr lang="tr-TR" dirty="0"/>
              <a:t/>
            </a:r>
            <a:br>
              <a:rPr lang="tr-TR" dirty="0"/>
            </a:br>
            <a:r>
              <a:rPr lang="tr-TR" dirty="0"/>
              <a:t>Mutfak, yiyecek üretiminin yapıldığı yerdir. Üretimin gereksinimi ve boyutu, mutfak çalışanlarının sayısı ve görevleri belirlenirken göz önünde bulundurulması gereken faktörler şunlardır:</a:t>
            </a:r>
            <a:br>
              <a:rPr lang="tr-TR" dirty="0"/>
            </a:br>
            <a:r>
              <a:rPr lang="tr-TR" dirty="0"/>
              <a:t>• İşletmenin büyüklüğü ve türü,</a:t>
            </a:r>
            <a:br>
              <a:rPr lang="tr-TR" dirty="0"/>
            </a:br>
            <a:r>
              <a:rPr lang="tr-TR" dirty="0"/>
              <a:t>• İşletmenin örgütsel yapısı,</a:t>
            </a:r>
            <a:br>
              <a:rPr lang="tr-TR" dirty="0"/>
            </a:br>
            <a:r>
              <a:rPr lang="tr-TR" dirty="0"/>
              <a:t>• Mutfağın fiziki yapısı ve ekipmanlar,</a:t>
            </a:r>
            <a:br>
              <a:rPr lang="tr-TR" dirty="0"/>
            </a:br>
            <a:r>
              <a:rPr lang="tr-TR" dirty="0"/>
              <a:t>• Mönü</a:t>
            </a:r>
            <a:br>
              <a:rPr lang="tr-TR" dirty="0"/>
            </a:b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t>
            </a:r>
            <a:br>
              <a:rPr lang="tr-TR" dirty="0" smtClean="0"/>
            </a:br>
            <a:r>
              <a:rPr lang="tr-TR" sz="4400" dirty="0" smtClean="0"/>
              <a:t>ŞEF AŞÇI / BAŞ AŞÇI (EXECUTİVE CHEF)</a:t>
            </a:r>
            <a:br>
              <a:rPr lang="tr-TR" sz="4400" dirty="0" smtClean="0"/>
            </a:br>
            <a:endParaRPr lang="tr-TR" sz="4400" dirty="0"/>
          </a:p>
        </p:txBody>
      </p:sp>
      <p:sp>
        <p:nvSpPr>
          <p:cNvPr id="3" name="2 İçerik Yer Tutucusu"/>
          <p:cNvSpPr>
            <a:spLocks noGrp="1"/>
          </p:cNvSpPr>
          <p:nvPr>
            <p:ph idx="1"/>
          </p:nvPr>
        </p:nvSpPr>
        <p:spPr/>
        <p:txBody>
          <a:bodyPr>
            <a:normAutofit lnSpcReduction="10000"/>
          </a:bodyPr>
          <a:lstStyle/>
          <a:p>
            <a:r>
              <a:rPr lang="tr-TR" dirty="0" smtClean="0"/>
              <a:t>Yiyeceklerin </a:t>
            </a:r>
            <a:r>
              <a:rPr lang="tr-TR" dirty="0"/>
              <a:t>standart olarak hazırlanıp üretimini sağlamak, mutfağın yönetim ve organizasyonundan sorumludur. Planlama, örgütleme, yöneltme, etkileme ve kontrol gibi yönetsel görevler de üstlenmiştir. Ayrıca mönü planlaması yapmak ve mönüde yer alan yemeklerin reçetelerini, standart üretime yönelik eğitim programları hazırlamak, uygulamak, personel alımında bulunmak, eksik ekipman ve araç-gereç ile malzeme listelerini hazırlayarak satın alınmalarını sağlamak </a:t>
            </a:r>
            <a:br>
              <a:rPr lang="tr-TR" dirty="0"/>
            </a:b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ŞEF AŞÇI/ BAŞ AŞÇI YARDIMCISI (SOUS CHEF)</a:t>
            </a:r>
            <a:endParaRPr lang="tr-TR" dirty="0"/>
          </a:p>
        </p:txBody>
      </p:sp>
      <p:sp>
        <p:nvSpPr>
          <p:cNvPr id="3" name="2 İçerik Yer Tutucusu"/>
          <p:cNvSpPr>
            <a:spLocks noGrp="1"/>
          </p:cNvSpPr>
          <p:nvPr>
            <p:ph sz="half" idx="1"/>
          </p:nvPr>
        </p:nvSpPr>
        <p:spPr/>
        <p:txBody>
          <a:bodyPr>
            <a:normAutofit fontScale="85000" lnSpcReduction="10000"/>
          </a:bodyPr>
          <a:lstStyle/>
          <a:p>
            <a:pPr>
              <a:buNone/>
            </a:pPr>
            <a:r>
              <a:rPr lang="tr-TR" dirty="0"/>
              <a:t/>
            </a:r>
            <a:br>
              <a:rPr lang="tr-TR" dirty="0"/>
            </a:br>
            <a:r>
              <a:rPr lang="tr-TR" dirty="0"/>
              <a:t>Mutfağın fiziki operasyonundan sorumludur. Mutfak ekibinin çalışma planları, görev dağılımları, yemek ve ziyafet organizasyonlarında mutfağın hazırlığı(yemeklerin hazırlanıp, üretimin plan ve kontrolü) görevleri arasındadır. Şef aşçı ile eşgüdüm içerisinde çalışır.</a:t>
            </a:r>
            <a:br>
              <a:rPr lang="tr-TR" dirty="0"/>
            </a:br>
            <a:endParaRPr lang="tr-TR" dirty="0"/>
          </a:p>
        </p:txBody>
      </p:sp>
      <p:pic>
        <p:nvPicPr>
          <p:cNvPr id="5" name="4 İçerik Yer Tutucusu" descr="cuisine01g.jpg"/>
          <p:cNvPicPr>
            <a:picLocks noGrp="1" noChangeAspect="1"/>
          </p:cNvPicPr>
          <p:nvPr>
            <p:ph sz="half" idx="2"/>
          </p:nvPr>
        </p:nvPicPr>
        <p:blipFill>
          <a:blip r:embed="rId2" cstate="print"/>
          <a:stretch>
            <a:fillRect/>
          </a:stretch>
        </p:blipFill>
        <p:spPr>
          <a:xfrm>
            <a:off x="4648200" y="2794984"/>
            <a:ext cx="4038600" cy="2685669"/>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KISIM ŞEFLERİ (CHEFS DE PARTIE)</a:t>
            </a:r>
            <a:endParaRPr lang="tr-TR" dirty="0"/>
          </a:p>
        </p:txBody>
      </p:sp>
      <p:sp>
        <p:nvSpPr>
          <p:cNvPr id="3" name="2 İçerik Yer Tutucusu"/>
          <p:cNvSpPr>
            <a:spLocks noGrp="1"/>
          </p:cNvSpPr>
          <p:nvPr>
            <p:ph idx="1"/>
          </p:nvPr>
        </p:nvSpPr>
        <p:spPr/>
        <p:txBody>
          <a:bodyPr/>
          <a:lstStyle/>
          <a:p>
            <a:r>
              <a:rPr lang="tr-TR" dirty="0" smtClean="0"/>
              <a:t>Mutfakta </a:t>
            </a:r>
            <a:r>
              <a:rPr lang="tr-TR" dirty="0"/>
              <a:t>üretim değişik bölümlerde gerçekleşir. Her bir bölüm, kısım şeflerinin denetiminde kendi üretiminden sorumludur.</a:t>
            </a:r>
            <a:br>
              <a:rPr lang="tr-TR" dirty="0"/>
            </a:b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ŞEF SOSİYER (CHEF SOUCIER)</a:t>
            </a:r>
            <a:endParaRPr lang="tr-TR" dirty="0"/>
          </a:p>
        </p:txBody>
      </p:sp>
      <p:sp>
        <p:nvSpPr>
          <p:cNvPr id="3" name="2 İçerik Yer Tutucusu"/>
          <p:cNvSpPr>
            <a:spLocks noGrp="1"/>
          </p:cNvSpPr>
          <p:nvPr>
            <p:ph idx="1"/>
          </p:nvPr>
        </p:nvSpPr>
        <p:spPr/>
        <p:txBody>
          <a:bodyPr>
            <a:normAutofit/>
          </a:bodyPr>
          <a:lstStyle/>
          <a:p>
            <a:r>
              <a:rPr lang="tr-TR" sz="3200" dirty="0" smtClean="0"/>
              <a:t>Et </a:t>
            </a:r>
            <a:r>
              <a:rPr lang="tr-TR" sz="3200" dirty="0"/>
              <a:t>yemekleri ile kümes ve av hayvanlarının etlerinden yapılan yemeklerle, bu yemeklerin garnitürlerinin hazırlanması ve sunulmasından sorumludur. Pasta ve tatlı sosları, balık sosları, rosto etlerin sosları ile soğuk sosların dışındaki sosların hazırlanması da görevleri arasında yer alır.</a:t>
            </a:r>
            <a:br>
              <a:rPr lang="tr-TR" sz="3200" dirty="0"/>
            </a:br>
            <a:endParaRPr lang="tr-TR"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BALIK ŞEFİ (CHEF POISSONIER)</a:t>
            </a:r>
            <a:endParaRPr lang="tr-TR" dirty="0"/>
          </a:p>
        </p:txBody>
      </p:sp>
      <p:sp>
        <p:nvSpPr>
          <p:cNvPr id="3" name="2 İçerik Yer Tutucusu"/>
          <p:cNvSpPr>
            <a:spLocks noGrp="1"/>
          </p:cNvSpPr>
          <p:nvPr>
            <p:ph idx="1"/>
          </p:nvPr>
        </p:nvSpPr>
        <p:spPr/>
        <p:txBody>
          <a:bodyPr/>
          <a:lstStyle/>
          <a:p>
            <a:pPr>
              <a:buNone/>
            </a:pPr>
            <a:r>
              <a:rPr lang="tr-TR" dirty="0"/>
              <a:t/>
            </a:r>
            <a:br>
              <a:rPr lang="tr-TR" dirty="0"/>
            </a:br>
            <a:r>
              <a:rPr lang="tr-TR" sz="3600" dirty="0"/>
              <a:t>Tava ve ızgara dışında sıcak balık yemekleri, garnitür ve soslarının </a:t>
            </a:r>
            <a:r>
              <a:rPr lang="tr-TR" sz="3600" dirty="0" smtClean="0"/>
              <a:t>hazırlanmasından sorumludur.</a:t>
            </a:r>
            <a:r>
              <a:rPr lang="tr-TR" sz="3600" dirty="0"/>
              <a:t/>
            </a:r>
            <a:br>
              <a:rPr lang="tr-TR" sz="3600" dirty="0"/>
            </a:br>
            <a:endParaRPr lang="tr-TR"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IZGARA ŞEFİ (CHEF ROTISSEUR)</a:t>
            </a:r>
            <a:endParaRPr lang="tr-TR" dirty="0"/>
          </a:p>
        </p:txBody>
      </p:sp>
      <p:sp>
        <p:nvSpPr>
          <p:cNvPr id="3" name="2 İçerik Yer Tutucusu"/>
          <p:cNvSpPr>
            <a:spLocks noGrp="1"/>
          </p:cNvSpPr>
          <p:nvPr>
            <p:ph idx="1"/>
          </p:nvPr>
        </p:nvSpPr>
        <p:spPr/>
        <p:txBody>
          <a:bodyPr>
            <a:normAutofit/>
          </a:bodyPr>
          <a:lstStyle/>
          <a:p>
            <a:pPr>
              <a:buNone/>
            </a:pPr>
            <a:r>
              <a:rPr lang="tr-TR" dirty="0"/>
              <a:t/>
            </a:r>
            <a:br>
              <a:rPr lang="tr-TR" dirty="0"/>
            </a:br>
            <a:r>
              <a:rPr lang="tr-TR" dirty="0"/>
              <a:t>• Rosto(fırında pişirme) etler (kümes ve av hayvanları, sakatat ve balık dahil).</a:t>
            </a:r>
            <a:br>
              <a:rPr lang="tr-TR" dirty="0"/>
            </a:br>
            <a:r>
              <a:rPr lang="tr-TR" dirty="0"/>
              <a:t>• Bu yemeklerin yanında ızgara garnitür olarak hazırlanan sebze ve meyveler.</a:t>
            </a:r>
            <a:br>
              <a:rPr lang="tr-TR" dirty="0"/>
            </a:br>
            <a:r>
              <a:rPr lang="tr-TR" dirty="0"/>
              <a:t>• Tavada pişirilen etler (kümes ve av hayvanları, sakatat ve balık dahil).</a:t>
            </a:r>
            <a:br>
              <a:rPr lang="tr-TR" dirty="0"/>
            </a:br>
            <a:r>
              <a:rPr lang="tr-TR" dirty="0"/>
              <a:t>• Bu tür yemeklerin garnitür sebze ve meyveleri.</a:t>
            </a:r>
            <a:br>
              <a:rPr lang="tr-TR" dirty="0"/>
            </a:br>
            <a:r>
              <a:rPr lang="tr-TR" dirty="0"/>
              <a:t>• Hazırlanan tüm yemeklerin garnitür ve soslarının hazırlanmasından sorumludur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t>
            </a:r>
            <a:br>
              <a:rPr lang="tr-TR" dirty="0" smtClean="0"/>
            </a:br>
            <a:r>
              <a:rPr lang="tr-TR" dirty="0" smtClean="0"/>
              <a:t/>
            </a:r>
            <a:br>
              <a:rPr lang="tr-TR" dirty="0" smtClean="0"/>
            </a:br>
            <a:r>
              <a:rPr lang="tr-TR" dirty="0" smtClean="0"/>
              <a:t/>
            </a:r>
            <a:br>
              <a:rPr lang="tr-TR" dirty="0" smtClean="0"/>
            </a:br>
            <a:r>
              <a:rPr lang="tr-TR" sz="2700" dirty="0" smtClean="0"/>
              <a:t>YİYECEK İÇECEK HİZMETLERİNİN VERİLDİĞİ BİRİMLER</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a:t>1 – Restoranlar</a:t>
            </a:r>
            <a:br>
              <a:rPr lang="tr-TR" dirty="0"/>
            </a:br>
            <a:r>
              <a:rPr lang="tr-TR" dirty="0"/>
              <a:t>2 – Perakende Satış Hizmeti Veren Kuruluşlar</a:t>
            </a:r>
            <a:br>
              <a:rPr lang="tr-TR" dirty="0"/>
            </a:br>
            <a:r>
              <a:rPr lang="tr-TR" dirty="0"/>
              <a:t>3 – Endüstri Kuruluşları</a:t>
            </a:r>
            <a:br>
              <a:rPr lang="tr-TR" dirty="0"/>
            </a:br>
            <a:r>
              <a:rPr lang="tr-TR" dirty="0"/>
              <a:t>4 – Eğlence İşletmeleri</a:t>
            </a:r>
            <a:br>
              <a:rPr lang="tr-TR" dirty="0"/>
            </a:br>
            <a:r>
              <a:rPr lang="tr-TR" dirty="0"/>
              <a:t>5 – Kafeteryalar</a:t>
            </a:r>
            <a:br>
              <a:rPr lang="tr-TR" dirty="0"/>
            </a:br>
            <a:r>
              <a:rPr lang="tr-TR" dirty="0"/>
              <a:t>6 – Konaklama İşletmeleri</a:t>
            </a:r>
            <a:br>
              <a:rPr lang="tr-TR" dirty="0"/>
            </a:br>
            <a:r>
              <a:rPr lang="tr-TR" dirty="0"/>
              <a:t>7 – Ulaştırma İşletmeleri</a:t>
            </a:r>
            <a:br>
              <a:rPr lang="tr-TR" dirty="0"/>
            </a:br>
            <a:r>
              <a:rPr lang="tr-TR" dirty="0"/>
              <a:t>8 – Kar Amacı Gütmeyen İşletmeler</a:t>
            </a:r>
            <a:br>
              <a:rPr lang="tr-TR" dirty="0"/>
            </a:b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Autofit/>
          </a:bodyPr>
          <a:lstStyle/>
          <a:p>
            <a:r>
              <a:rPr lang="tr-TR" sz="3200" dirty="0"/>
              <a:t>SEBZE ŞEFİ (CHEF ENTREMETTIER)</a:t>
            </a:r>
            <a:br>
              <a:rPr lang="tr-TR" sz="3200" dirty="0"/>
            </a:br>
            <a:r>
              <a:rPr lang="tr-TR" sz="3200" dirty="0"/>
              <a:t>Tava ve ızgarada pişirme hariç; tüm sebzelerin hazırlanıp, pişirilerek sunumundan sorumludur</a:t>
            </a:r>
            <a:r>
              <a:rPr lang="tr-TR" sz="3200" dirty="0" smtClean="0"/>
              <a:t>.</a:t>
            </a:r>
          </a:p>
          <a:p>
            <a:pPr>
              <a:buNone/>
            </a:pPr>
            <a:r>
              <a:rPr lang="tr-TR" sz="3200" dirty="0"/>
              <a:t/>
            </a:r>
            <a:br>
              <a:rPr lang="tr-TR" sz="3200" dirty="0"/>
            </a:br>
            <a:r>
              <a:rPr lang="tr-TR" sz="3200" dirty="0"/>
              <a:t>ÇORBA ŞEFİ (CHEF POTAGER)</a:t>
            </a:r>
            <a:br>
              <a:rPr lang="tr-TR" sz="3200" dirty="0"/>
            </a:br>
            <a:r>
              <a:rPr lang="tr-TR" sz="3200" dirty="0"/>
              <a:t>Sıcak çorbalar ile garnitürlerin hazırlanıp pişirilerek sunulmasından sorumludur.</a:t>
            </a:r>
            <a:br>
              <a:rPr lang="tr-TR" sz="3200" dirty="0"/>
            </a:br>
            <a:endParaRPr lang="tr-TR"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dirty="0" smtClean="0"/>
              <a:t> SOĞUK ŞEFİ ( LARDER CHEF)</a:t>
            </a:r>
            <a:endParaRPr lang="tr-TR" sz="4000" dirty="0"/>
          </a:p>
        </p:txBody>
      </p:sp>
      <p:sp>
        <p:nvSpPr>
          <p:cNvPr id="3" name="2 İçerik Yer Tutucusu"/>
          <p:cNvSpPr>
            <a:spLocks noGrp="1"/>
          </p:cNvSpPr>
          <p:nvPr>
            <p:ph idx="1"/>
          </p:nvPr>
        </p:nvSpPr>
        <p:spPr/>
        <p:txBody>
          <a:bodyPr>
            <a:noAutofit/>
          </a:bodyPr>
          <a:lstStyle/>
          <a:p>
            <a:r>
              <a:rPr lang="tr-TR" sz="2800" dirty="0" smtClean="0"/>
              <a:t>Etlerin </a:t>
            </a:r>
            <a:r>
              <a:rPr lang="tr-TR" sz="2800" dirty="0"/>
              <a:t>kesilip, parçalanıp, kalitesine göre ayrılmasından sorumlu olan </a:t>
            </a:r>
            <a:r>
              <a:rPr lang="tr-TR" sz="2800" dirty="0" err="1"/>
              <a:t>butcher</a:t>
            </a:r>
            <a:r>
              <a:rPr lang="tr-TR" sz="2800" dirty="0"/>
              <a:t> </a:t>
            </a:r>
            <a:r>
              <a:rPr lang="tr-TR" sz="2800" dirty="0" err="1"/>
              <a:t>chef</a:t>
            </a:r>
            <a:r>
              <a:rPr lang="tr-TR" sz="2800" dirty="0"/>
              <a:t>(kasap) görevleri</a:t>
            </a:r>
            <a:br>
              <a:rPr lang="tr-TR" sz="2800" dirty="0"/>
            </a:br>
            <a:r>
              <a:rPr lang="tr-TR" sz="2800" dirty="0"/>
              <a:t>• Et, kümes ve av hayvanları, sakatat, balık ve deniz ürünlerini parçalara ayırmak, temizleme ve böylece diğer kısımlar tarafından kullanılmalarına hazırlamak.</a:t>
            </a:r>
            <a:br>
              <a:rPr lang="tr-TR" sz="2800" dirty="0"/>
            </a:br>
            <a:r>
              <a:rPr lang="tr-TR" sz="2800" dirty="0"/>
              <a:t>• Soğuk büfe, soğuk ordövr(</a:t>
            </a:r>
            <a:r>
              <a:rPr lang="tr-TR" sz="2800" dirty="0" err="1"/>
              <a:t>hors</a:t>
            </a:r>
            <a:r>
              <a:rPr lang="tr-TR" sz="2800" dirty="0"/>
              <a:t> </a:t>
            </a:r>
            <a:r>
              <a:rPr lang="tr-TR" sz="2800" dirty="0" err="1"/>
              <a:t>d’oeuvre</a:t>
            </a:r>
            <a:r>
              <a:rPr lang="tr-TR" sz="2800" dirty="0"/>
              <a:t>), kanepe ve soğuk sosları hazırlamak.</a:t>
            </a:r>
            <a:br>
              <a:rPr lang="tr-TR" sz="2800" dirty="0"/>
            </a:br>
            <a:r>
              <a:rPr lang="tr-TR" sz="2800" dirty="0"/>
              <a:t>• Sandviç, soğuk pay(</a:t>
            </a:r>
            <a:r>
              <a:rPr lang="tr-TR" sz="2800" dirty="0" err="1"/>
              <a:t>pie</a:t>
            </a:r>
            <a:r>
              <a:rPr lang="tr-TR" sz="2800" dirty="0"/>
              <a:t>) ve salataları hazırlamak.</a:t>
            </a:r>
            <a:br>
              <a:rPr lang="tr-TR" sz="2800" dirty="0"/>
            </a:br>
            <a:r>
              <a:rPr lang="tr-TR" sz="2800" dirty="0"/>
              <a:t/>
            </a:r>
            <a:br>
              <a:rPr lang="tr-TR" sz="2800" dirty="0"/>
            </a:br>
            <a:endParaRPr lang="tr-TR"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t>
            </a:r>
            <a:r>
              <a:rPr lang="tr-TR" sz="4000" dirty="0" smtClean="0"/>
              <a:t>MÖNÜ</a:t>
            </a:r>
            <a:r>
              <a:rPr lang="tr-TR" sz="4000" dirty="0"/>
              <a:t/>
            </a:r>
            <a:br>
              <a:rPr lang="tr-TR" sz="4000" dirty="0"/>
            </a:br>
            <a:endParaRPr lang="tr-TR" sz="4000" dirty="0"/>
          </a:p>
        </p:txBody>
      </p:sp>
      <p:sp>
        <p:nvSpPr>
          <p:cNvPr id="3" name="2 İçerik Yer Tutucusu"/>
          <p:cNvSpPr>
            <a:spLocks noGrp="1"/>
          </p:cNvSpPr>
          <p:nvPr>
            <p:ph idx="1"/>
          </p:nvPr>
        </p:nvSpPr>
        <p:spPr/>
        <p:txBody>
          <a:bodyPr/>
          <a:lstStyle/>
          <a:p>
            <a:r>
              <a:rPr lang="tr-TR" dirty="0"/>
              <a:t>Mönü, </a:t>
            </a:r>
            <a:r>
              <a:rPr lang="tr-TR" dirty="0" err="1"/>
              <a:t>Latince’de</a:t>
            </a:r>
            <a:r>
              <a:rPr lang="tr-TR" dirty="0"/>
              <a:t> “</a:t>
            </a:r>
            <a:r>
              <a:rPr lang="tr-TR" dirty="0" err="1"/>
              <a:t>minutus</a:t>
            </a:r>
            <a:r>
              <a:rPr lang="tr-TR" dirty="0"/>
              <a:t>” sözcüğünden türetilmiş olup “küçük, az” anlamına gelmektedir. Fransız mutfağının gelişmesiyle bir öğünde sunulan yiyeceklerin ayrıntılı listesi anlamında kullanılmıştır. Mönü sözcüğü yeme-içme endüstrisinin gelişmesiyle diğer ülkelerce de kullanılmaya başlamıştır.</a:t>
            </a:r>
            <a:br>
              <a:rPr lang="tr-TR" dirty="0"/>
            </a:b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Mönü, bir öğünde bir sıra dahilinde birbiriyle uyumlu yiyecek ve içeceklerin ayrıntılı listesidir. Mönü, toplu beslenme sistemlerinde sunulan yemeklerin listesidir.</a:t>
            </a:r>
            <a:br>
              <a:rPr lang="tr-TR" dirty="0"/>
            </a:br>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MÖNÜNÜN ÖNEMİ VE İŞLEVLERİ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a:t/>
            </a:r>
            <a:br>
              <a:rPr lang="tr-TR" dirty="0"/>
            </a:br>
            <a:r>
              <a:rPr lang="tr-TR" dirty="0"/>
              <a:t>Mönüler ve yemek listeleri bir yiyecek- içecek işletmelerinin satış araç ve gereçleridir. Bunlar şekilleri, renkleri, resimleri ve gösterişleriyle müşterileri ikna edici olur. İşletmelerin vitrinleridir ve verilecek hizmetin taahhüt belgeleridir. Mönüler ticarette yiyeceklerin seçimi ve fiyatlarının belirlenmesi için önemlidir. Gerektiğinde, banketler, ziyafetler, düğün ve benzeri toplu yemekler için mönüleri fotoğraflı hale getirerek daha da ikna edici biçimde düzenlemek ticari bir davranıştır.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MÖNÜ </a:t>
            </a:r>
            <a:r>
              <a:rPr lang="tr-TR" dirty="0"/>
              <a:t>TÜRLERİ</a:t>
            </a:r>
            <a:br>
              <a:rPr lang="tr-TR" dirty="0"/>
            </a:br>
            <a:endParaRPr lang="tr-TR" dirty="0"/>
          </a:p>
        </p:txBody>
      </p:sp>
      <p:sp>
        <p:nvSpPr>
          <p:cNvPr id="3" name="2 İçerik Yer Tutucusu"/>
          <p:cNvSpPr>
            <a:spLocks noGrp="1"/>
          </p:cNvSpPr>
          <p:nvPr>
            <p:ph idx="1"/>
          </p:nvPr>
        </p:nvSpPr>
        <p:spPr/>
        <p:txBody>
          <a:bodyPr>
            <a:normAutofit/>
          </a:bodyPr>
          <a:lstStyle/>
          <a:p>
            <a:r>
              <a:rPr lang="tr-TR" b="1" dirty="0">
                <a:solidFill>
                  <a:srgbClr val="7030A0"/>
                </a:solidFill>
              </a:rPr>
              <a:t>ÇAĞLARA GÖRE MÖNÜ ÇEŞİTLERİ</a:t>
            </a:r>
            <a:br>
              <a:rPr lang="tr-TR" b="1" dirty="0">
                <a:solidFill>
                  <a:srgbClr val="7030A0"/>
                </a:solidFill>
              </a:rPr>
            </a:br>
            <a:r>
              <a:rPr lang="tr-TR" b="1" dirty="0">
                <a:solidFill>
                  <a:srgbClr val="7030A0"/>
                </a:solidFill>
              </a:rPr>
              <a:t>KLASİK MÖNÜ</a:t>
            </a:r>
            <a:r>
              <a:rPr lang="tr-TR" b="1" dirty="0" smtClean="0">
                <a:solidFill>
                  <a:srgbClr val="7030A0"/>
                </a:solidFill>
              </a:rPr>
              <a:t>:</a:t>
            </a:r>
          </a:p>
          <a:p>
            <a:r>
              <a:rPr lang="tr-TR" dirty="0"/>
              <a:t>20. yüzyılın ilk yarısına kadar, yemeklerin gruplandırılışını ve servis sırasını gösteren mönüdür. Uzun yıllar sonunda yemekler gruplanmış ve bunlar damak zevkine, yemek kültürüne ve beslenme ihtiyaçlarına göre sıralanmıştır. Klasik mönüde yemeklerin öncelik sıralamasına bağlı kalınmakta ve mönü 12-15 çeşit yemekten oluşmaktadır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Klasik Mönüde Yemek Sırası</a:t>
            </a:r>
          </a:p>
        </p:txBody>
      </p:sp>
      <p:sp>
        <p:nvSpPr>
          <p:cNvPr id="3" name="2 İçerik Yer Tutucusu"/>
          <p:cNvSpPr>
            <a:spLocks noGrp="1"/>
          </p:cNvSpPr>
          <p:nvPr>
            <p:ph sz="half" idx="1"/>
          </p:nvPr>
        </p:nvSpPr>
        <p:spPr/>
        <p:txBody>
          <a:bodyPr>
            <a:normAutofit/>
          </a:bodyPr>
          <a:lstStyle/>
          <a:p>
            <a:r>
              <a:rPr lang="tr-TR" b="1" dirty="0">
                <a:solidFill>
                  <a:srgbClr val="7030A0"/>
                </a:solidFill>
              </a:rPr>
              <a:t>1.Soğuk Ordövrler</a:t>
            </a:r>
            <a:r>
              <a:rPr lang="tr-TR" dirty="0"/>
              <a:t>: Pişirilip hazırlandıktan sonra soğutulan ve soğuk olarak servis edilen </a:t>
            </a:r>
            <a:r>
              <a:rPr lang="tr-TR" dirty="0" smtClean="0"/>
              <a:t>yiyeceklerdir.  </a:t>
            </a:r>
            <a:endParaRPr lang="tr-TR" dirty="0"/>
          </a:p>
        </p:txBody>
      </p:sp>
      <p:pic>
        <p:nvPicPr>
          <p:cNvPr id="5" name="4 İçerik Yer Tutucusu" descr="Ara-Sicak-Tabagi_b.jpg"/>
          <p:cNvPicPr>
            <a:picLocks noGrp="1" noChangeAspect="1"/>
          </p:cNvPicPr>
          <p:nvPr>
            <p:ph sz="half" idx="2"/>
          </p:nvPr>
        </p:nvPicPr>
        <p:blipFill>
          <a:blip r:embed="rId2" cstate="print"/>
          <a:stretch>
            <a:fillRect/>
          </a:stretch>
        </p:blipFill>
        <p:spPr>
          <a:xfrm>
            <a:off x="4214810" y="1643050"/>
            <a:ext cx="4643470" cy="464347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Zeytinyağlı enginar, kuşkonmaz, zeytinyağlı dolmalar, sebze salataları, </a:t>
            </a:r>
            <a:r>
              <a:rPr lang="tr-TR" dirty="0" err="1" smtClean="0"/>
              <a:t>naturel</a:t>
            </a:r>
            <a:r>
              <a:rPr lang="tr-TR" dirty="0" smtClean="0"/>
              <a:t> istiridye, soğuk </a:t>
            </a:r>
            <a:r>
              <a:rPr lang="tr-TR" dirty="0" err="1" smtClean="0"/>
              <a:t>istakoz</a:t>
            </a:r>
            <a:r>
              <a:rPr lang="tr-TR" dirty="0" smtClean="0"/>
              <a:t>, böcek, havyar, karides kokteyl, karides salatası, </a:t>
            </a:r>
            <a:r>
              <a:rPr lang="tr-TR" dirty="0" err="1" smtClean="0"/>
              <a:t>istakoz</a:t>
            </a:r>
            <a:r>
              <a:rPr lang="tr-TR" dirty="0" smtClean="0"/>
              <a:t> kokteyl, deniz mahsulleri kokteyli, mayonezli tavuk salatası, tavuk jölesi, balık jölesi,salam, sucuk, jambon, füme etler, füme balıklar, kavun ve </a:t>
            </a:r>
            <a:r>
              <a:rPr lang="tr-TR" dirty="0" err="1" smtClean="0"/>
              <a:t>avakado</a:t>
            </a:r>
            <a:r>
              <a:rPr lang="tr-TR" dirty="0" smtClean="0"/>
              <a:t> gibi meyveler</a:t>
            </a:r>
          </a:p>
          <a:p>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solidFill>
                  <a:srgbClr val="7030A0"/>
                </a:solidFill>
              </a:rPr>
              <a:t>2. Çorbalar: </a:t>
            </a:r>
            <a:r>
              <a:rPr lang="tr-TR" dirty="0"/>
              <a:t>Sıca</a:t>
            </a:r>
            <a:r>
              <a:rPr lang="tr-TR" dirty="0">
                <a:solidFill>
                  <a:srgbClr val="7030A0"/>
                </a:solidFill>
              </a:rPr>
              <a:t>k </a:t>
            </a:r>
            <a:r>
              <a:rPr lang="tr-TR" dirty="0"/>
              <a:t>ve soğuk olarak alınan sulu yiyeceklerdir. </a:t>
            </a:r>
            <a:r>
              <a:rPr lang="tr-TR" dirty="0" err="1"/>
              <a:t>Fiziken</a:t>
            </a:r>
            <a:r>
              <a:rPr lang="tr-TR" dirty="0"/>
              <a:t> mideyi ve diğer hazım organlarını , ruhen de insanı yemeğe hazırlar. Çeşitli et suları (dana </a:t>
            </a:r>
            <a:r>
              <a:rPr lang="tr-TR" dirty="0" err="1"/>
              <a:t>bulyon</a:t>
            </a:r>
            <a:r>
              <a:rPr lang="tr-TR" dirty="0"/>
              <a:t>), tavuk suyu (tavuk </a:t>
            </a:r>
            <a:r>
              <a:rPr lang="tr-TR" dirty="0" err="1"/>
              <a:t>bulyon</a:t>
            </a:r>
            <a:r>
              <a:rPr lang="tr-TR" dirty="0"/>
              <a:t>), </a:t>
            </a:r>
            <a:r>
              <a:rPr lang="tr-TR" dirty="0" err="1"/>
              <a:t>konsomeler</a:t>
            </a:r>
            <a:r>
              <a:rPr lang="tr-TR" dirty="0"/>
              <a:t>, balık çorbaları,kremalı çorbalar(kremalı mantar çorbası, kremalı domates çorbası, kremalı tavuk çorbası), diğer taneli çorbalar, püreli çorbalar, sebze çorbaları.</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fontScale="92500" lnSpcReduction="10000"/>
          </a:bodyPr>
          <a:lstStyle/>
          <a:p>
            <a:r>
              <a:rPr lang="tr-TR" b="1" dirty="0">
                <a:solidFill>
                  <a:schemeClr val="tx2"/>
                </a:solidFill>
              </a:rPr>
              <a:t>3.Sıcak Ordövrler: </a:t>
            </a:r>
            <a:r>
              <a:rPr lang="tr-TR" dirty="0"/>
              <a:t>İştah açıcı küçük sıcak yiyeceklerdir. Peynirli veya kıymalı sigara böreği, muska böreği, patates </a:t>
            </a:r>
            <a:r>
              <a:rPr lang="tr-TR" dirty="0" err="1"/>
              <a:t>kroket</a:t>
            </a:r>
            <a:r>
              <a:rPr lang="tr-TR" dirty="0"/>
              <a:t>, balık </a:t>
            </a:r>
            <a:r>
              <a:rPr lang="tr-TR" dirty="0" err="1"/>
              <a:t>kroket</a:t>
            </a:r>
            <a:r>
              <a:rPr lang="tr-TR" dirty="0"/>
              <a:t>, tavuk </a:t>
            </a:r>
            <a:r>
              <a:rPr lang="tr-TR" dirty="0" err="1"/>
              <a:t>kroket</a:t>
            </a:r>
            <a:r>
              <a:rPr lang="tr-TR" dirty="0"/>
              <a:t>, sıcak kanepeler, mantarlı </a:t>
            </a:r>
            <a:r>
              <a:rPr lang="tr-TR" dirty="0" err="1"/>
              <a:t>tartalet</a:t>
            </a:r>
            <a:r>
              <a:rPr lang="tr-TR" dirty="0"/>
              <a:t>, tavuklu </a:t>
            </a:r>
            <a:r>
              <a:rPr lang="tr-TR" dirty="0" err="1"/>
              <a:t>tartalet</a:t>
            </a:r>
            <a:r>
              <a:rPr lang="tr-TR" dirty="0"/>
              <a:t>, kaşar </a:t>
            </a:r>
            <a:r>
              <a:rPr lang="tr-TR" dirty="0" err="1"/>
              <a:t>pane</a:t>
            </a:r>
            <a:r>
              <a:rPr lang="tr-TR" dirty="0"/>
              <a:t>, </a:t>
            </a:r>
            <a:r>
              <a:rPr lang="tr-TR" dirty="0" err="1"/>
              <a:t>mititer</a:t>
            </a:r>
            <a:r>
              <a:rPr lang="tr-TR" dirty="0"/>
              <a:t> köfte, sosis tava, ciğer tava vb.</a:t>
            </a:r>
            <a:br>
              <a:rPr lang="tr-TR" dirty="0"/>
            </a:br>
            <a:endParaRPr lang="tr-TR" dirty="0"/>
          </a:p>
        </p:txBody>
      </p:sp>
      <p:pic>
        <p:nvPicPr>
          <p:cNvPr id="6" name="5 İçerik Yer Tutucusu" descr="somon-kulbasti_b.jpg"/>
          <p:cNvPicPr>
            <a:picLocks noGrp="1" noChangeAspect="1"/>
          </p:cNvPicPr>
          <p:nvPr>
            <p:ph sz="half" idx="2"/>
          </p:nvPr>
        </p:nvPicPr>
        <p:blipFill>
          <a:blip r:embed="rId2" cstate="print"/>
          <a:stretch>
            <a:fillRect/>
          </a:stretch>
        </p:blipFill>
        <p:spPr>
          <a:xfrm>
            <a:off x="4786314" y="1714488"/>
            <a:ext cx="4143404" cy="428628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YİYECEK İÇECEK İŞLETMELERİNİN TEMEL ÖZELLİKLERİ</a:t>
            </a:r>
          </a:p>
        </p:txBody>
      </p:sp>
      <p:sp>
        <p:nvSpPr>
          <p:cNvPr id="3" name="2 İçerik Yer Tutucusu"/>
          <p:cNvSpPr>
            <a:spLocks noGrp="1"/>
          </p:cNvSpPr>
          <p:nvPr>
            <p:ph idx="1"/>
          </p:nvPr>
        </p:nvSpPr>
        <p:spPr/>
        <p:txBody>
          <a:bodyPr/>
          <a:lstStyle/>
          <a:p>
            <a:pPr marL="514350" indent="-514350"/>
            <a:r>
              <a:rPr lang="tr-TR" dirty="0"/>
              <a:t> </a:t>
            </a:r>
            <a:r>
              <a:rPr lang="tr-TR" sz="3200" dirty="0"/>
              <a:t>Ürün çeşidi fazladır</a:t>
            </a:r>
            <a:r>
              <a:rPr lang="tr-TR" sz="3200" dirty="0" smtClean="0"/>
              <a:t>.</a:t>
            </a:r>
            <a:r>
              <a:rPr lang="tr-TR" sz="3200" dirty="0"/>
              <a:t/>
            </a:r>
            <a:br>
              <a:rPr lang="tr-TR" sz="3200" dirty="0"/>
            </a:br>
            <a:r>
              <a:rPr lang="tr-TR" sz="3200" dirty="0"/>
              <a:t> Emek ve </a:t>
            </a:r>
            <a:r>
              <a:rPr lang="tr-TR" sz="3200" dirty="0" smtClean="0"/>
              <a:t>malzeme</a:t>
            </a:r>
            <a:r>
              <a:rPr lang="tr-TR" sz="3200" dirty="0">
                <a:sym typeface="Symbol"/>
              </a:rPr>
              <a:t> </a:t>
            </a:r>
            <a:r>
              <a:rPr lang="tr-TR" sz="3200" dirty="0" smtClean="0"/>
              <a:t>yoğunluğu </a:t>
            </a:r>
            <a:r>
              <a:rPr lang="tr-TR" sz="3200" dirty="0"/>
              <a:t>fazla olan işletmelerdir.</a:t>
            </a:r>
            <a:br>
              <a:rPr lang="tr-TR" sz="3200" dirty="0"/>
            </a:br>
            <a:r>
              <a:rPr lang="tr-TR" sz="3200" dirty="0"/>
              <a:t> Örgütsel yapı diğer </a:t>
            </a:r>
            <a:r>
              <a:rPr lang="tr-TR" sz="3200" dirty="0" smtClean="0"/>
              <a:t>sektörlerdeki</a:t>
            </a:r>
            <a:r>
              <a:rPr lang="tr-TR" sz="3200" dirty="0">
                <a:sym typeface="Symbol"/>
              </a:rPr>
              <a:t> </a:t>
            </a:r>
            <a:r>
              <a:rPr lang="tr-TR" sz="3200" dirty="0" smtClean="0">
                <a:sym typeface="Symbol"/>
              </a:rPr>
              <a:t>   </a:t>
            </a:r>
            <a:r>
              <a:rPr lang="tr-TR" sz="3200" dirty="0" smtClean="0"/>
              <a:t>işletmelerden </a:t>
            </a:r>
            <a:r>
              <a:rPr lang="tr-TR" sz="3200" dirty="0"/>
              <a:t>farklıdır.</a:t>
            </a:r>
            <a:br>
              <a:rPr lang="tr-TR" sz="3200" dirty="0"/>
            </a:br>
            <a:r>
              <a:rPr lang="tr-TR" sz="3200" dirty="0"/>
              <a:t> Mönü planlaması önemlidir</a:t>
            </a:r>
            <a:r>
              <a:rPr lang="tr-TR" sz="3200" dirty="0" smtClean="0"/>
              <a:t>.</a:t>
            </a:r>
            <a:r>
              <a:rPr lang="tr-TR" sz="3200" dirty="0"/>
              <a:t/>
            </a:r>
            <a:br>
              <a:rPr lang="tr-TR" sz="3200" dirty="0"/>
            </a:br>
            <a:r>
              <a:rPr lang="tr-TR" sz="3200" dirty="0"/>
              <a:t> Müşteri </a:t>
            </a:r>
            <a:r>
              <a:rPr lang="tr-TR" sz="3200" dirty="0" smtClean="0"/>
              <a:t>tipleri </a:t>
            </a:r>
            <a:r>
              <a:rPr lang="tr-TR" sz="3200" dirty="0"/>
              <a:t>farklıdır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solidFill>
                  <a:srgbClr val="7030A0"/>
                </a:solidFill>
              </a:rPr>
              <a:t>4. Balıklar</a:t>
            </a:r>
            <a:r>
              <a:rPr lang="tr-TR" dirty="0" smtClean="0"/>
              <a:t>: Ana yemek olarak hazırlanmış , gösterişli olarak </a:t>
            </a:r>
            <a:r>
              <a:rPr lang="tr-TR" dirty="0" err="1" smtClean="0"/>
              <a:t>garnitürlenip</a:t>
            </a:r>
            <a:r>
              <a:rPr lang="tr-TR" dirty="0" smtClean="0"/>
              <a:t> süslenmiş balık yemekleridir. Ala balık buğulama, alabalık tava, levrek buğulama, </a:t>
            </a:r>
            <a:r>
              <a:rPr lang="tr-TR" dirty="0" err="1" smtClean="0"/>
              <a:t>pane</a:t>
            </a:r>
            <a:r>
              <a:rPr lang="tr-TR" dirty="0" smtClean="0"/>
              <a:t> levrek filetosu, bademli turna balığı, tavada dil balığı, kılıç şiş...</a:t>
            </a:r>
            <a:br>
              <a:rPr lang="tr-TR" dirty="0" smtClean="0"/>
            </a:b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a:solidFill>
                  <a:srgbClr val="7030A0"/>
                </a:solidFill>
              </a:rPr>
              <a:t>5.Et Yemekleri</a:t>
            </a:r>
            <a:r>
              <a:rPr lang="tr-TR" dirty="0"/>
              <a:t>: Sığır, dana, koyun,kuzu, domuz ve av etlerinden hazırlanan büyük parçalar halindeki yemeklerdir.Büyük parça yemekler servisten önce tranş edilirler ve çeşitli soslarla birlikte servis edilirler. Hazırlanış usullerine göre çeşitli patates, pilav ve sebze garnitürleri ile zenginleştirilirler.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dirty="0"/>
          </a:p>
        </p:txBody>
      </p:sp>
      <p:sp>
        <p:nvSpPr>
          <p:cNvPr id="3" name="2 İçerik Yer Tutucusu"/>
          <p:cNvSpPr>
            <a:spLocks noGrp="1"/>
          </p:cNvSpPr>
          <p:nvPr>
            <p:ph sz="half" idx="1"/>
          </p:nvPr>
        </p:nvSpPr>
        <p:spPr/>
        <p:txBody>
          <a:bodyPr>
            <a:normAutofit fontScale="92500" lnSpcReduction="10000"/>
          </a:bodyPr>
          <a:lstStyle/>
          <a:p>
            <a:r>
              <a:rPr lang="tr-TR" dirty="0">
                <a:solidFill>
                  <a:srgbClr val="7030A0"/>
                </a:solidFill>
              </a:rPr>
              <a:t>6. Sıcak Antreler: Sıcak </a:t>
            </a:r>
            <a:r>
              <a:rPr lang="tr-TR" dirty="0"/>
              <a:t>olarak hazırlanan ve kızartmadan önce, sıcak olarak servis edilen yemeklerdir. Örn: peynir sufle, balık sufle, piliç sufle, ıspanak sufle, tepsi börekleri, talaş böreği, su böreği, tavuklu </a:t>
            </a:r>
            <a:r>
              <a:rPr lang="tr-TR" dirty="0" err="1"/>
              <a:t>volavan</a:t>
            </a:r>
            <a:r>
              <a:rPr lang="tr-TR" dirty="0"/>
              <a:t>, mantarlı </a:t>
            </a:r>
            <a:r>
              <a:rPr lang="tr-TR" dirty="0" err="1"/>
              <a:t>volavan</a:t>
            </a:r>
            <a:r>
              <a:rPr lang="tr-TR" dirty="0"/>
              <a:t>, pilavlar, et sote, börek sote, çeşitli yahniler...</a:t>
            </a:r>
            <a:br>
              <a:rPr lang="tr-TR" dirty="0"/>
            </a:br>
            <a:endParaRPr lang="tr-TR" dirty="0"/>
          </a:p>
        </p:txBody>
      </p:sp>
      <p:pic>
        <p:nvPicPr>
          <p:cNvPr id="6" name="5 İçerik Yer Tutucusu" descr="sicakantre.png"/>
          <p:cNvPicPr>
            <a:picLocks noGrp="1" noChangeAspect="1"/>
          </p:cNvPicPr>
          <p:nvPr>
            <p:ph sz="half" idx="2"/>
          </p:nvPr>
        </p:nvPicPr>
        <p:blipFill>
          <a:blip r:embed="rId2" cstate="print"/>
          <a:stretch>
            <a:fillRect/>
          </a:stretch>
        </p:blipFill>
        <p:spPr>
          <a:xfrm>
            <a:off x="4648200" y="1500174"/>
            <a:ext cx="4038600" cy="4572032"/>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a:bodyPr>
          <a:lstStyle/>
          <a:p>
            <a:r>
              <a:rPr lang="tr-TR" dirty="0">
                <a:solidFill>
                  <a:srgbClr val="7030A0"/>
                </a:solidFill>
              </a:rPr>
              <a:t>7. Soğuk Antreler: </a:t>
            </a:r>
            <a:r>
              <a:rPr lang="tr-TR" dirty="0"/>
              <a:t>kızartmadan önce servis edilen soğuk ve kıymetli yiyeceklerdir.Örn: Kaz ciğeri </a:t>
            </a:r>
            <a:r>
              <a:rPr lang="tr-TR" dirty="0" err="1"/>
              <a:t>patesi</a:t>
            </a:r>
            <a:r>
              <a:rPr lang="tr-TR" dirty="0"/>
              <a:t>, av etleri </a:t>
            </a:r>
            <a:r>
              <a:rPr lang="tr-TR" dirty="0" err="1"/>
              <a:t>patesi</a:t>
            </a:r>
            <a:r>
              <a:rPr lang="tr-TR" dirty="0"/>
              <a:t>, tavuk </a:t>
            </a:r>
            <a:r>
              <a:rPr lang="tr-TR" dirty="0" err="1"/>
              <a:t>pate</a:t>
            </a:r>
            <a:r>
              <a:rPr lang="tr-TR" dirty="0"/>
              <a:t>, tavuk </a:t>
            </a:r>
            <a:r>
              <a:rPr lang="tr-TR" dirty="0" err="1"/>
              <a:t>galantin</a:t>
            </a:r>
            <a:r>
              <a:rPr lang="tr-TR" dirty="0"/>
              <a:t>, </a:t>
            </a:r>
            <a:r>
              <a:rPr lang="tr-TR" dirty="0" smtClean="0"/>
              <a:t>tavuk </a:t>
            </a:r>
            <a:r>
              <a:rPr lang="tr-TR" dirty="0" err="1"/>
              <a:t>mus</a:t>
            </a:r>
            <a:r>
              <a:rPr lang="tr-TR" dirty="0" smtClean="0"/>
              <a:t>...</a:t>
            </a:r>
          </a:p>
          <a:p>
            <a:pPr>
              <a:buNone/>
            </a:pPr>
            <a:r>
              <a:rPr lang="tr-TR" dirty="0"/>
              <a:t/>
            </a:r>
            <a:br>
              <a:rPr lang="tr-TR" dirty="0"/>
            </a:br>
            <a:endParaRPr lang="tr-TR" dirty="0"/>
          </a:p>
        </p:txBody>
      </p:sp>
      <p:pic>
        <p:nvPicPr>
          <p:cNvPr id="6" name="5 İçerik Yer Tutucusu" descr="sogukantre.png"/>
          <p:cNvPicPr>
            <a:picLocks noGrp="1" noChangeAspect="1"/>
          </p:cNvPicPr>
          <p:nvPr>
            <p:ph sz="half" idx="2"/>
          </p:nvPr>
        </p:nvPicPr>
        <p:blipFill>
          <a:blip r:embed="rId2" cstate="print"/>
          <a:stretch>
            <a:fillRect/>
          </a:stretch>
        </p:blipFill>
        <p:spPr>
          <a:xfrm>
            <a:off x="4648200" y="2949270"/>
            <a:ext cx="4038600" cy="2377098"/>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solidFill>
                  <a:srgbClr val="7030A0"/>
                </a:solidFill>
              </a:rPr>
              <a:t>8. </a:t>
            </a:r>
            <a:r>
              <a:rPr lang="tr-TR" dirty="0" err="1" smtClean="0">
                <a:solidFill>
                  <a:srgbClr val="7030A0"/>
                </a:solidFill>
              </a:rPr>
              <a:t>Sorbet</a:t>
            </a:r>
            <a:r>
              <a:rPr lang="tr-TR" dirty="0" smtClean="0">
                <a:solidFill>
                  <a:srgbClr val="7030A0"/>
                </a:solidFill>
              </a:rPr>
              <a:t> (Şerbet): </a:t>
            </a:r>
            <a:r>
              <a:rPr lang="tr-TR" dirty="0" smtClean="0"/>
              <a:t>Tatlı içeceklerden meydana gelir. İçecekler soğutularak servis edilirler. Alkollü veya alkolsüz olabilirler. Daha önce servis edilmiş yemeklerin tatlarını nötralize etmek ve ağız tadını değiştirerek mideyi </a:t>
            </a:r>
            <a:r>
              <a:rPr lang="tr-TR" dirty="0" err="1" smtClean="0"/>
              <a:t>rotiye</a:t>
            </a:r>
            <a:r>
              <a:rPr lang="tr-TR" dirty="0" smtClean="0"/>
              <a:t> (kızartmaya) hazırlamak için servis edilirler. Örn: Buzlu nane şurubu, nar şurubu, kızılcık şurubu,vanilya dondurmalı şampanya</a:t>
            </a:r>
            <a:br>
              <a:rPr lang="tr-TR" dirty="0" smtClean="0"/>
            </a:br>
            <a:endParaRPr lang="tr-TR" dirty="0" smtClean="0"/>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solidFill>
                  <a:srgbClr val="7030A0"/>
                </a:solidFill>
              </a:rPr>
              <a:t>9.</a:t>
            </a:r>
            <a:r>
              <a:rPr lang="tr-TR" dirty="0"/>
              <a:t> </a:t>
            </a:r>
            <a:r>
              <a:rPr lang="tr-TR" dirty="0" err="1">
                <a:solidFill>
                  <a:srgbClr val="7030A0"/>
                </a:solidFill>
              </a:rPr>
              <a:t>Roti</a:t>
            </a:r>
            <a:r>
              <a:rPr lang="tr-TR" dirty="0">
                <a:solidFill>
                  <a:srgbClr val="7030A0"/>
                </a:solidFill>
              </a:rPr>
              <a:t> (Kızartma): </a:t>
            </a:r>
            <a:r>
              <a:rPr lang="tr-TR" dirty="0"/>
              <a:t>Bütün veya büyük parçalar halinde fırında ya da özel makinelerde kızartılan yemeklerdir. Örn: Piliç </a:t>
            </a:r>
            <a:r>
              <a:rPr lang="tr-TR" dirty="0" err="1"/>
              <a:t>roti</a:t>
            </a:r>
            <a:r>
              <a:rPr lang="tr-TR" dirty="0"/>
              <a:t>, ördek </a:t>
            </a:r>
            <a:r>
              <a:rPr lang="tr-TR" dirty="0" err="1"/>
              <a:t>roti</a:t>
            </a:r>
            <a:r>
              <a:rPr lang="tr-TR" dirty="0"/>
              <a:t>, kaz </a:t>
            </a:r>
            <a:r>
              <a:rPr lang="tr-TR" dirty="0" err="1"/>
              <a:t>roti</a:t>
            </a:r>
            <a:r>
              <a:rPr lang="tr-TR" dirty="0"/>
              <a:t>, kuzu kızartma, domuz kızartma, bıldırcın </a:t>
            </a:r>
            <a:r>
              <a:rPr lang="tr-TR" dirty="0" err="1"/>
              <a:t>roti</a:t>
            </a:r>
            <a:r>
              <a:rPr lang="tr-TR" dirty="0"/>
              <a:t>, sülün, </a:t>
            </a:r>
            <a:r>
              <a:rPr lang="tr-TR" dirty="0" err="1"/>
              <a:t>roti</a:t>
            </a:r>
            <a:r>
              <a:rPr lang="tr-TR" dirty="0"/>
              <a:t> kuzu baron, kuzu budu...</a:t>
            </a:r>
            <a:br>
              <a:rPr lang="tr-TR" dirty="0"/>
            </a:br>
            <a:r>
              <a:rPr lang="tr-TR" dirty="0">
                <a:solidFill>
                  <a:srgbClr val="7030A0"/>
                </a:solidFill>
              </a:rPr>
              <a:t>10. Salatalar: </a:t>
            </a:r>
            <a:r>
              <a:rPr lang="tr-TR" dirty="0"/>
              <a:t>Kıvırcık salata, marul salatası,salatalık salatası, domates salatası ,şef salata, karışık salata, </a:t>
            </a:r>
            <a:r>
              <a:rPr lang="tr-TR" dirty="0" err="1"/>
              <a:t>waldorf</a:t>
            </a:r>
            <a:r>
              <a:rPr lang="tr-TR" dirty="0"/>
              <a:t> salata..</a:t>
            </a:r>
            <a:br>
              <a:rPr lang="tr-TR" dirty="0"/>
            </a:b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4000" dirty="0" smtClean="0">
                <a:solidFill>
                  <a:srgbClr val="7030A0"/>
                </a:solidFill>
              </a:rPr>
              <a:t>11. </a:t>
            </a:r>
            <a:r>
              <a:rPr lang="tr-TR" dirty="0">
                <a:solidFill>
                  <a:srgbClr val="7030A0"/>
                </a:solidFill>
              </a:rPr>
              <a:t>Sebze Yemekleri</a:t>
            </a:r>
            <a:r>
              <a:rPr lang="tr-TR" dirty="0"/>
              <a:t>: Kuşkonmaz, taze fasulye bastı, zeytin yağlı taze fasulye, sultani bezelye bastı, enginar dolması, zeytin yağlı enginar, tereyağlı bamya, zeytin yağlı kereviz, sebze güveçleri, türlüler...</a:t>
            </a:r>
            <a:br>
              <a:rPr lang="tr-TR" dirty="0"/>
            </a:b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fontScale="92500" lnSpcReduction="10000"/>
          </a:bodyPr>
          <a:lstStyle/>
          <a:p>
            <a:r>
              <a:rPr lang="tr-TR" b="1" dirty="0" smtClean="0">
                <a:solidFill>
                  <a:srgbClr val="7030A0"/>
                </a:solidFill>
              </a:rPr>
              <a:t>12. Tatlılar </a:t>
            </a:r>
            <a:r>
              <a:rPr lang="tr-TR" dirty="0" smtClean="0"/>
              <a:t>: Sıcak ve soğuk olarak ikiye ayrılırlar. Sıcak pudingler, krepler,sıcak irmik helvası, künefe sıcak tatlılar için örnek verilebilir. Pudingler, suplar, tulumba tatlısı, kadayıf, baklava, krem karamel vb tatlılar soğuk tatlılardır. Çok soğuk servis edilenler ise </a:t>
            </a:r>
            <a:r>
              <a:rPr lang="tr-TR" dirty="0" err="1" smtClean="0"/>
              <a:t>parfe</a:t>
            </a:r>
            <a:r>
              <a:rPr lang="tr-TR" dirty="0" smtClean="0"/>
              <a:t> ve dondurmalardır</a:t>
            </a:r>
            <a:endParaRPr lang="tr-TR" dirty="0"/>
          </a:p>
        </p:txBody>
      </p:sp>
      <p:pic>
        <p:nvPicPr>
          <p:cNvPr id="6" name="5 İçerik Yer Tutucusu" descr="untitled.bmp"/>
          <p:cNvPicPr>
            <a:picLocks noGrp="1" noChangeAspect="1"/>
          </p:cNvPicPr>
          <p:nvPr>
            <p:ph sz="half" idx="2"/>
          </p:nvPr>
        </p:nvPicPr>
        <p:blipFill>
          <a:blip r:embed="rId2" cstate="print"/>
          <a:stretch>
            <a:fillRect/>
          </a:stretch>
        </p:blipFill>
        <p:spPr>
          <a:xfrm>
            <a:off x="4572000" y="2143116"/>
            <a:ext cx="4071965" cy="4000528"/>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a:solidFill>
                  <a:srgbClr val="7030A0"/>
                </a:solidFill>
              </a:rPr>
              <a:t>13. </a:t>
            </a:r>
            <a:r>
              <a:rPr lang="tr-TR" b="1" dirty="0" err="1">
                <a:solidFill>
                  <a:srgbClr val="7030A0"/>
                </a:solidFill>
              </a:rPr>
              <a:t>Savoriler</a:t>
            </a:r>
            <a:r>
              <a:rPr lang="tr-TR" dirty="0"/>
              <a:t>:Tatlılardan sonra alınan, mide bastırıcı peynirli ve baharatlı küçük yiyeceklerdir. Örn: Peynirli </a:t>
            </a:r>
            <a:r>
              <a:rPr lang="tr-TR" dirty="0" err="1"/>
              <a:t>tartalet</a:t>
            </a:r>
            <a:r>
              <a:rPr lang="tr-TR" dirty="0"/>
              <a:t>, küçük tostlar, küçük peynirli börekler, küçük </a:t>
            </a:r>
            <a:r>
              <a:rPr lang="tr-TR" dirty="0" err="1"/>
              <a:t>pateler</a:t>
            </a:r>
            <a:r>
              <a:rPr lang="tr-TR" dirty="0" smtClean="0"/>
              <a:t>...</a:t>
            </a:r>
          </a:p>
          <a:p>
            <a:pPr>
              <a:buNone/>
            </a:pPr>
            <a:r>
              <a:rPr lang="tr-TR" dirty="0"/>
              <a:t/>
            </a:r>
            <a:br>
              <a:rPr lang="tr-TR" dirty="0"/>
            </a:br>
            <a:r>
              <a:rPr lang="tr-TR" b="1" dirty="0">
                <a:solidFill>
                  <a:srgbClr val="7030A0"/>
                </a:solidFill>
              </a:rPr>
              <a:t>14. </a:t>
            </a:r>
            <a:r>
              <a:rPr lang="tr-TR" b="1" dirty="0" err="1">
                <a:solidFill>
                  <a:srgbClr val="7030A0"/>
                </a:solidFill>
              </a:rPr>
              <a:t>Dessertler</a:t>
            </a:r>
            <a:r>
              <a:rPr lang="tr-TR" b="1" dirty="0">
                <a:solidFill>
                  <a:srgbClr val="7030A0"/>
                </a:solidFill>
              </a:rPr>
              <a:t>:</a:t>
            </a:r>
            <a:r>
              <a:rPr lang="tr-TR" dirty="0"/>
              <a:t> Peynirler, kompostolar, meyve salataları, taze meyvelerden meydana gelirler.</a:t>
            </a:r>
            <a:br>
              <a:rPr lang="tr-TR" dirty="0"/>
            </a:br>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MODERN MÖNÜ</a:t>
            </a:r>
            <a:endParaRPr lang="tr-TR" dirty="0"/>
          </a:p>
        </p:txBody>
      </p:sp>
      <p:sp>
        <p:nvSpPr>
          <p:cNvPr id="3" name="2 İçerik Yer Tutucusu"/>
          <p:cNvSpPr>
            <a:spLocks noGrp="1"/>
          </p:cNvSpPr>
          <p:nvPr>
            <p:ph idx="1"/>
          </p:nvPr>
        </p:nvSpPr>
        <p:spPr/>
        <p:txBody>
          <a:bodyPr/>
          <a:lstStyle/>
          <a:p>
            <a:pPr>
              <a:buNone/>
            </a:pPr>
            <a:r>
              <a:rPr lang="tr-TR" dirty="0"/>
              <a:t/>
            </a:r>
            <a:br>
              <a:rPr lang="tr-TR" dirty="0"/>
            </a:br>
            <a:r>
              <a:rPr lang="tr-TR" sz="3600" dirty="0"/>
              <a:t>20.yüzyılın ikinci yarısından itibaren insanların yemek kültüründeki ve beslenme şeklindeki değişikliklere göre geliştirilmiş mönüdür. Yemekler klasik mönüye göre daha az gruplandırılıp (5-8 çeşit yemek), servis sırasına dizilmiştir.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OTEL İŞLETMELERİNDE YİYECEK İÇECEK</a:t>
            </a:r>
            <a:endParaRPr lang="tr-TR" dirty="0"/>
          </a:p>
        </p:txBody>
      </p:sp>
      <p:sp>
        <p:nvSpPr>
          <p:cNvPr id="3" name="2 İçerik Yer Tutucusu"/>
          <p:cNvSpPr>
            <a:spLocks noGrp="1"/>
          </p:cNvSpPr>
          <p:nvPr>
            <p:ph idx="1"/>
          </p:nvPr>
        </p:nvSpPr>
        <p:spPr/>
        <p:txBody>
          <a:bodyPr>
            <a:normAutofit/>
          </a:bodyPr>
          <a:lstStyle/>
          <a:p>
            <a:r>
              <a:rPr lang="tr-TR" sz="2800" dirty="0" smtClean="0"/>
              <a:t>Tüketicilerle olan </a:t>
            </a:r>
            <a:r>
              <a:rPr lang="tr-TR" sz="2800" dirty="0"/>
              <a:t>temas ölçütüne göre “ön plandaki” departman olarak sınıflandırılır.</a:t>
            </a:r>
            <a:br>
              <a:rPr lang="tr-TR" sz="2800" dirty="0"/>
            </a:br>
            <a:r>
              <a:rPr lang="tr-TR" sz="2800" dirty="0"/>
              <a:t> </a:t>
            </a:r>
            <a:r>
              <a:rPr lang="tr-TR" sz="2800" dirty="0" err="1" smtClean="0"/>
              <a:t>Resort</a:t>
            </a:r>
            <a:r>
              <a:rPr lang="tr-TR" sz="2800" dirty="0" smtClean="0"/>
              <a:t> </a:t>
            </a:r>
            <a:r>
              <a:rPr lang="tr-TR" sz="2800" dirty="0"/>
              <a:t>otel işletmelerinde tam pansiyon konaklama yapanlar için yiyecek içecek hizmetleri, şehir otellerine göre daha büyük önem taşır.</a:t>
            </a:r>
            <a:br>
              <a:rPr lang="tr-TR" sz="2800" dirty="0"/>
            </a:br>
            <a:r>
              <a:rPr lang="tr-TR" sz="2800" dirty="0"/>
              <a:t> Oda </a:t>
            </a:r>
            <a:r>
              <a:rPr lang="tr-TR" sz="2800" dirty="0" smtClean="0"/>
              <a:t>gelirlerinden </a:t>
            </a:r>
            <a:r>
              <a:rPr lang="tr-TR" sz="2800" dirty="0"/>
              <a:t>sonra en fazla gelir getiren merkezdir. (%25-50)</a:t>
            </a:r>
            <a:br>
              <a:rPr lang="tr-TR" sz="2800" dirty="0"/>
            </a:br>
            <a:endParaRPr lang="tr-TR"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Modern mönüdeki yemek sayısı azaltılmış, ancak yapıları ve içerikleri farklılık göstermemiştir. Mönüye belirli yiyecek ve içeceklerin konulmasında; beğenilirliğine, karlılığına,üretim kolaylığına, arzındaki değişmelere, hazırlanması için gereken personelin durumuna, gereken ekipman ve teçhizata, porsiyon büyüklüğüne,diğer yiyeceklerle uyumluluğuna ve fiyatına da dikkat edilmelidir.</a:t>
            </a:r>
            <a:br>
              <a:rPr lang="tr-TR" dirty="0"/>
            </a:b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Autofit/>
          </a:bodyPr>
          <a:lstStyle/>
          <a:p>
            <a:pPr>
              <a:buNone/>
            </a:pPr>
            <a:r>
              <a:rPr lang="tr-TR" sz="2800" dirty="0" smtClean="0"/>
              <a:t>    </a:t>
            </a:r>
            <a:r>
              <a:rPr lang="tr-TR" sz="2800" b="1" dirty="0" smtClean="0">
                <a:solidFill>
                  <a:schemeClr val="tx2"/>
                </a:solidFill>
              </a:rPr>
              <a:t>• </a:t>
            </a:r>
            <a:r>
              <a:rPr lang="tr-TR" sz="2800" b="1" dirty="0">
                <a:solidFill>
                  <a:schemeClr val="tx2"/>
                </a:solidFill>
              </a:rPr>
              <a:t>Soğuk ordövrler: </a:t>
            </a:r>
            <a:r>
              <a:rPr lang="tr-TR" sz="2800" dirty="0"/>
              <a:t>peynir tabağı, füme balık ve et tabağı vb.</a:t>
            </a:r>
            <a:br>
              <a:rPr lang="tr-TR" sz="2800" dirty="0"/>
            </a:br>
            <a:r>
              <a:rPr lang="tr-TR" sz="2800" b="1" dirty="0">
                <a:solidFill>
                  <a:schemeClr val="tx2"/>
                </a:solidFill>
              </a:rPr>
              <a:t>• Çorbalar</a:t>
            </a:r>
            <a:r>
              <a:rPr lang="tr-TR" sz="2800" dirty="0"/>
              <a:t>: domates çorbası, kremalı mantar çorbası, yayla çorbası vb.</a:t>
            </a:r>
            <a:br>
              <a:rPr lang="tr-TR" sz="2800" dirty="0"/>
            </a:br>
            <a:r>
              <a:rPr lang="tr-TR" sz="2800" dirty="0"/>
              <a:t>• </a:t>
            </a:r>
            <a:r>
              <a:rPr lang="tr-TR" sz="2800" b="1" dirty="0">
                <a:solidFill>
                  <a:schemeClr val="tx2"/>
                </a:solidFill>
              </a:rPr>
              <a:t>Sıcak ordövrler:</a:t>
            </a:r>
            <a:r>
              <a:rPr lang="tr-TR" sz="2800" dirty="0"/>
              <a:t> </a:t>
            </a:r>
            <a:r>
              <a:rPr lang="tr-TR" sz="2800" dirty="0" err="1"/>
              <a:t>mitit</a:t>
            </a:r>
            <a:r>
              <a:rPr lang="tr-TR" sz="2800" dirty="0"/>
              <a:t> köfte, tavuk </a:t>
            </a:r>
            <a:r>
              <a:rPr lang="tr-TR" sz="2800" dirty="0" err="1"/>
              <a:t>pane</a:t>
            </a:r>
            <a:r>
              <a:rPr lang="tr-TR" sz="2800" dirty="0"/>
              <a:t>, tavuk </a:t>
            </a:r>
            <a:r>
              <a:rPr lang="tr-TR" sz="2800" dirty="0" err="1"/>
              <a:t>kroket</a:t>
            </a:r>
            <a:r>
              <a:rPr lang="tr-TR" sz="2800" dirty="0"/>
              <a:t>, balık </a:t>
            </a:r>
            <a:r>
              <a:rPr lang="tr-TR" sz="2800" dirty="0" err="1"/>
              <a:t>kroket</a:t>
            </a:r>
            <a:r>
              <a:rPr lang="tr-TR" sz="2800" dirty="0"/>
              <a:t>, sigara böreği vb.</a:t>
            </a:r>
            <a:br>
              <a:rPr lang="tr-TR" sz="2800" dirty="0"/>
            </a:br>
            <a:r>
              <a:rPr lang="tr-TR" sz="2800" b="1" dirty="0">
                <a:solidFill>
                  <a:schemeClr val="tx2"/>
                </a:solidFill>
              </a:rPr>
              <a:t>• Balıklar</a:t>
            </a:r>
            <a:r>
              <a:rPr lang="tr-TR" sz="2800" dirty="0"/>
              <a:t>: turna balığı, lagos, mersin, levrek vb.</a:t>
            </a:r>
            <a:br>
              <a:rPr lang="tr-TR" sz="2800" dirty="0"/>
            </a:br>
            <a:r>
              <a:rPr lang="tr-TR" sz="2800" dirty="0"/>
              <a:t>• </a:t>
            </a:r>
            <a:r>
              <a:rPr lang="tr-TR" sz="2800" b="1" dirty="0">
                <a:solidFill>
                  <a:schemeClr val="tx2"/>
                </a:solidFill>
              </a:rPr>
              <a:t>Ana yemek:</a:t>
            </a:r>
            <a:r>
              <a:rPr lang="tr-TR" sz="2800" dirty="0"/>
              <a:t> </a:t>
            </a:r>
            <a:r>
              <a:rPr lang="tr-TR" sz="2800" dirty="0" err="1"/>
              <a:t>şatobiryan</a:t>
            </a:r>
            <a:r>
              <a:rPr lang="tr-TR" sz="2800" dirty="0"/>
              <a:t>, avcı usulü bonfile vb.</a:t>
            </a:r>
            <a:br>
              <a:rPr lang="tr-TR" sz="2800" dirty="0"/>
            </a:br>
            <a:r>
              <a:rPr lang="tr-TR" sz="2800" dirty="0"/>
              <a:t>• </a:t>
            </a:r>
            <a:r>
              <a:rPr lang="tr-TR" sz="2800" b="1" dirty="0">
                <a:solidFill>
                  <a:schemeClr val="tx2"/>
                </a:solidFill>
              </a:rPr>
              <a:t>Tatlı ve meyveler: </a:t>
            </a:r>
            <a:r>
              <a:rPr lang="tr-TR" sz="2800" dirty="0"/>
              <a:t>Türk tatlıları, sütlü tatlılar, meyveler, kompostolar vb.</a:t>
            </a:r>
            <a:br>
              <a:rPr lang="tr-TR" sz="2800" dirty="0"/>
            </a:br>
            <a:endParaRPr lang="tr-TR"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FİYATLARINA GÖRE MÖNÜ ÇEŞİTLERİ</a:t>
            </a:r>
            <a:endParaRPr lang="tr-TR" dirty="0"/>
          </a:p>
        </p:txBody>
      </p:sp>
      <p:sp>
        <p:nvSpPr>
          <p:cNvPr id="3" name="2 İçerik Yer Tutucusu"/>
          <p:cNvSpPr>
            <a:spLocks noGrp="1"/>
          </p:cNvSpPr>
          <p:nvPr>
            <p:ph idx="1"/>
          </p:nvPr>
        </p:nvSpPr>
        <p:spPr/>
        <p:txBody>
          <a:bodyPr/>
          <a:lstStyle/>
          <a:p>
            <a:pPr>
              <a:buNone/>
            </a:pPr>
            <a:r>
              <a:rPr lang="tr-TR" dirty="0"/>
              <a:t/>
            </a:r>
            <a:br>
              <a:rPr lang="tr-TR" dirty="0"/>
            </a:br>
            <a:r>
              <a:rPr lang="tr-TR" dirty="0"/>
              <a:t>1) Tüm öğünü ve sabit fiyatlı birkaç yemeği gösteren </a:t>
            </a:r>
            <a:r>
              <a:rPr lang="tr-TR" dirty="0" err="1"/>
              <a:t>Table</a:t>
            </a:r>
            <a:r>
              <a:rPr lang="tr-TR" dirty="0"/>
              <a:t> </a:t>
            </a:r>
            <a:r>
              <a:rPr lang="tr-TR" dirty="0" err="1"/>
              <a:t>d’Hote</a:t>
            </a:r>
            <a:r>
              <a:rPr lang="tr-TR" dirty="0"/>
              <a:t> </a:t>
            </a:r>
            <a:r>
              <a:rPr lang="tr-TR" dirty="0" smtClean="0"/>
              <a:t>Mönü</a:t>
            </a:r>
          </a:p>
          <a:p>
            <a:pPr>
              <a:buNone/>
            </a:pPr>
            <a:r>
              <a:rPr lang="tr-TR" dirty="0"/>
              <a:t/>
            </a:r>
            <a:br>
              <a:rPr lang="tr-TR" dirty="0"/>
            </a:br>
            <a:r>
              <a:rPr lang="tr-TR" dirty="0"/>
              <a:t>2) Daha fazla sayıda yiyecek ve içeceğin yer aldığı, ayrı fiyatlandırıldığı </a:t>
            </a:r>
            <a:r>
              <a:rPr lang="tr-TR" dirty="0" err="1"/>
              <a:t>A’la</a:t>
            </a:r>
            <a:r>
              <a:rPr lang="tr-TR" dirty="0"/>
              <a:t> </a:t>
            </a:r>
            <a:r>
              <a:rPr lang="tr-TR" dirty="0" err="1"/>
              <a:t>Carte</a:t>
            </a:r>
            <a:r>
              <a:rPr lang="tr-TR" dirty="0"/>
              <a:t> mönüdür.</a:t>
            </a:r>
            <a:br>
              <a:rPr lang="tr-TR" dirty="0"/>
            </a:b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TABLE D’HOTE MÖNÜ:</a:t>
            </a:r>
            <a:endParaRPr lang="tr-TR" dirty="0"/>
          </a:p>
        </p:txBody>
      </p:sp>
      <p:sp>
        <p:nvSpPr>
          <p:cNvPr id="3" name="2 İçerik Yer Tutucusu"/>
          <p:cNvSpPr>
            <a:spLocks noGrp="1"/>
          </p:cNvSpPr>
          <p:nvPr>
            <p:ph sz="half" idx="1"/>
          </p:nvPr>
        </p:nvSpPr>
        <p:spPr/>
        <p:txBody>
          <a:bodyPr>
            <a:normAutofit fontScale="92500" lnSpcReduction="10000"/>
          </a:bodyPr>
          <a:lstStyle/>
          <a:p>
            <a:pPr>
              <a:buNone/>
            </a:pPr>
            <a:r>
              <a:rPr lang="tr-TR" dirty="0"/>
              <a:t/>
            </a:r>
            <a:br>
              <a:rPr lang="tr-TR" dirty="0"/>
            </a:br>
            <a:r>
              <a:rPr lang="tr-TR" dirty="0"/>
              <a:t>• Sınırlı sayıda yemeklere yer verir. Genelde 3 veya 4 tür yemekten oluşur.</a:t>
            </a:r>
            <a:br>
              <a:rPr lang="tr-TR" dirty="0"/>
            </a:br>
            <a:r>
              <a:rPr lang="tr-TR" dirty="0"/>
              <a:t>• Konukların yemek seçimi sınırlıdır.</a:t>
            </a:r>
            <a:br>
              <a:rPr lang="tr-TR" dirty="0"/>
            </a:br>
            <a:r>
              <a:rPr lang="tr-TR" dirty="0"/>
              <a:t>• İşletmenin belirlemiş olduğu sabit fiyat uygulaması vardır.</a:t>
            </a:r>
            <a:br>
              <a:rPr lang="tr-TR" dirty="0"/>
            </a:br>
            <a:r>
              <a:rPr lang="tr-TR" dirty="0"/>
              <a:t>• Önceden hazırlanan yiyecekler, belirlenen öğün saatlerinde servis edilebilirler.</a:t>
            </a:r>
          </a:p>
        </p:txBody>
      </p:sp>
      <p:pic>
        <p:nvPicPr>
          <p:cNvPr id="5" name="4 İçerik Yer Tutucusu" descr="yemek_menusu.jpg"/>
          <p:cNvPicPr>
            <a:picLocks noGrp="1" noChangeAspect="1"/>
          </p:cNvPicPr>
          <p:nvPr>
            <p:ph sz="half" idx="2"/>
          </p:nvPr>
        </p:nvPicPr>
        <p:blipFill>
          <a:blip r:embed="rId2" cstate="print"/>
          <a:stretch>
            <a:fillRect/>
          </a:stretch>
        </p:blipFill>
        <p:spPr>
          <a:xfrm>
            <a:off x="4429124" y="1785926"/>
            <a:ext cx="4357718" cy="4143404"/>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a:buNone/>
            </a:pPr>
            <a:r>
              <a:rPr lang="tr-TR" dirty="0"/>
              <a:t>• </a:t>
            </a:r>
            <a:r>
              <a:rPr lang="tr-TR" dirty="0" smtClean="0"/>
              <a:t> </a:t>
            </a:r>
            <a:r>
              <a:rPr lang="tr-TR" sz="3000" dirty="0" smtClean="0"/>
              <a:t>Kontrolü </a:t>
            </a:r>
            <a:r>
              <a:rPr lang="tr-TR" sz="3000" dirty="0"/>
              <a:t>kolay ve çok bilinen yemeklerden oluşur. Konuk mönüde bulunan yiyeceklerin tümü için belirlenen ücreti ödemek zorundadır. </a:t>
            </a:r>
            <a:endParaRPr lang="tr-TR" sz="3000" dirty="0" smtClean="0"/>
          </a:p>
          <a:p>
            <a:endParaRPr lang="tr-TR" sz="3000" dirty="0" smtClean="0"/>
          </a:p>
          <a:p>
            <a:r>
              <a:rPr lang="tr-TR" sz="3000" dirty="0" smtClean="0"/>
              <a:t>Çoğu </a:t>
            </a:r>
            <a:r>
              <a:rPr lang="tr-TR" sz="3000" dirty="0"/>
              <a:t>yiyecek ve içecek işletmesi, satış hacmini arttırabilmek amacıyla aynı anda hem </a:t>
            </a:r>
            <a:r>
              <a:rPr lang="tr-TR" sz="3000" dirty="0" err="1"/>
              <a:t>table</a:t>
            </a:r>
            <a:r>
              <a:rPr lang="tr-TR" sz="3000" dirty="0"/>
              <a:t> </a:t>
            </a:r>
            <a:r>
              <a:rPr lang="tr-TR" sz="3000" dirty="0" err="1"/>
              <a:t>d’hote</a:t>
            </a:r>
            <a:r>
              <a:rPr lang="tr-TR" sz="3000" dirty="0"/>
              <a:t> hem de </a:t>
            </a:r>
            <a:r>
              <a:rPr lang="tr-TR" sz="3000" dirty="0" err="1"/>
              <a:t>A’la</a:t>
            </a:r>
            <a:r>
              <a:rPr lang="tr-TR" sz="3000" dirty="0"/>
              <a:t> </a:t>
            </a:r>
            <a:r>
              <a:rPr lang="tr-TR" sz="3000" dirty="0" err="1"/>
              <a:t>carte</a:t>
            </a:r>
            <a:r>
              <a:rPr lang="tr-TR" sz="3000" dirty="0"/>
              <a:t> mönü uygulamasına gitmektedir. Sabah kahvaltısı, öğle ve akşam yemeklerinde uygulanabilir.</a:t>
            </a:r>
            <a:br>
              <a:rPr lang="tr-TR" sz="3000" dirty="0"/>
            </a:br>
            <a:r>
              <a:rPr lang="tr-TR" sz="3000" dirty="0"/>
              <a:t/>
            </a:r>
            <a:br>
              <a:rPr lang="tr-TR" sz="3000" dirty="0"/>
            </a:br>
            <a:endParaRPr lang="tr-TR" sz="3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Günümüzde </a:t>
            </a:r>
            <a:r>
              <a:rPr lang="tr-TR" dirty="0" err="1" smtClean="0"/>
              <a:t>Table</a:t>
            </a:r>
            <a:r>
              <a:rPr lang="tr-TR" dirty="0" smtClean="0"/>
              <a:t> </a:t>
            </a:r>
            <a:r>
              <a:rPr lang="tr-TR" dirty="0" err="1" smtClean="0"/>
              <a:t>d’Hote</a:t>
            </a:r>
            <a:r>
              <a:rPr lang="tr-TR" dirty="0" smtClean="0"/>
              <a:t> mönü seçmeli şekle dönüşmüştür. (Aynı grup yiyeceklerin 2’şer çeşit hazırlanarak her gruptan 1’er çeşit seçilmesi.)</a:t>
            </a:r>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A’LA CARTE MÖNÜ:</a:t>
            </a:r>
            <a:endParaRPr lang="tr-TR" dirty="0"/>
          </a:p>
        </p:txBody>
      </p:sp>
      <p:sp>
        <p:nvSpPr>
          <p:cNvPr id="3" name="2 İçerik Yer Tutucusu"/>
          <p:cNvSpPr>
            <a:spLocks noGrp="1"/>
          </p:cNvSpPr>
          <p:nvPr>
            <p:ph idx="1"/>
          </p:nvPr>
        </p:nvSpPr>
        <p:spPr/>
        <p:txBody>
          <a:bodyPr>
            <a:normAutofit fontScale="92500" lnSpcReduction="10000"/>
          </a:bodyPr>
          <a:lstStyle/>
          <a:p>
            <a:pPr>
              <a:buNone/>
            </a:pPr>
            <a:r>
              <a:rPr lang="tr-TR" dirty="0"/>
              <a:t/>
            </a:r>
            <a:br>
              <a:rPr lang="tr-TR" dirty="0"/>
            </a:br>
            <a:r>
              <a:rPr lang="tr-TR" dirty="0"/>
              <a:t>• </a:t>
            </a:r>
            <a:r>
              <a:rPr lang="tr-TR" dirty="0" err="1"/>
              <a:t>Table</a:t>
            </a:r>
            <a:r>
              <a:rPr lang="tr-TR" dirty="0"/>
              <a:t> </a:t>
            </a:r>
            <a:r>
              <a:rPr lang="tr-TR" dirty="0" err="1"/>
              <a:t>d’hote</a:t>
            </a:r>
            <a:r>
              <a:rPr lang="tr-TR" dirty="0"/>
              <a:t> mönüye göre daha fazla sayıda seçenek sunan,</a:t>
            </a:r>
            <a:br>
              <a:rPr lang="tr-TR" dirty="0"/>
            </a:br>
            <a:r>
              <a:rPr lang="tr-TR" dirty="0"/>
              <a:t>• Yiyeceklerin siparişten sonra hazırlandığı,</a:t>
            </a:r>
            <a:br>
              <a:rPr lang="tr-TR" dirty="0"/>
            </a:br>
            <a:r>
              <a:rPr lang="tr-TR" dirty="0"/>
              <a:t>• Her tabağın ayrı fiyattan ve daha pahalı satıldığı,</a:t>
            </a:r>
            <a:br>
              <a:rPr lang="tr-TR" dirty="0"/>
            </a:br>
            <a:r>
              <a:rPr lang="tr-TR" dirty="0"/>
              <a:t>• Daha yüksek maliyetli yiyeceklerin yer aldığı mönülerdir.</a:t>
            </a:r>
            <a:br>
              <a:rPr lang="tr-TR" dirty="0"/>
            </a:br>
            <a:r>
              <a:rPr lang="tr-TR" dirty="0"/>
              <a:t>Bir ön hazırlık olmadan müşterinin siparişine göre hazırlanacak yiyecek ve içecekleri kapsadığı için mönü kartının her mevsimde bulunabilecek yiyecek ve içeceklerden meydana gelmedir. Mönü düzeni, mönü hazırlama kurallarına uygun olarak belirli bir sıra takip eder.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a:t>A’la</a:t>
            </a:r>
            <a:r>
              <a:rPr lang="tr-TR" dirty="0"/>
              <a:t> </a:t>
            </a:r>
            <a:r>
              <a:rPr lang="tr-TR" dirty="0" err="1"/>
              <a:t>Carte</a:t>
            </a:r>
            <a:r>
              <a:rPr lang="tr-TR" dirty="0"/>
              <a:t> satış miktarının doğru olarak tahmin edilebildiği ölçüde başarı şansını arttırır ve kontrolü güçtür, işletme için prestijdir. </a:t>
            </a:r>
            <a:r>
              <a:rPr lang="tr-TR" dirty="0" err="1"/>
              <a:t>A’la</a:t>
            </a:r>
            <a:r>
              <a:rPr lang="tr-TR" dirty="0"/>
              <a:t> </a:t>
            </a:r>
            <a:r>
              <a:rPr lang="tr-TR" dirty="0" err="1"/>
              <a:t>Carte</a:t>
            </a:r>
            <a:r>
              <a:rPr lang="tr-TR" dirty="0"/>
              <a:t> mönü konukların ilgisini mönüdeki belirli bazı yiyeceklere çeker, ortalama harcamalarını yükseltir, işletmenin cirosunu ve gelirlerini arttır. </a:t>
            </a:r>
            <a:r>
              <a:rPr lang="tr-TR" dirty="0" err="1"/>
              <a:t>A’la</a:t>
            </a:r>
            <a:r>
              <a:rPr lang="tr-TR" dirty="0"/>
              <a:t> </a:t>
            </a:r>
            <a:r>
              <a:rPr lang="tr-TR" dirty="0" err="1"/>
              <a:t>Carte</a:t>
            </a:r>
            <a:r>
              <a:rPr lang="tr-TR" dirty="0"/>
              <a:t> mönü uygulayan işletmelerde deniz ürünleri, yumuşak ve küçük çekirdekli meyveler, av etleri ve </a:t>
            </a:r>
            <a:r>
              <a:rPr lang="tr-TR" dirty="0" err="1"/>
              <a:t>flambe</a:t>
            </a:r>
            <a:r>
              <a:rPr lang="tr-TR" dirty="0"/>
              <a:t> yemekler yer alır.</a:t>
            </a:r>
            <a:br>
              <a:rPr lang="tr-TR" dirty="0"/>
            </a:br>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t>
            </a:r>
            <a:br>
              <a:rPr lang="tr-TR" dirty="0" smtClean="0"/>
            </a:br>
            <a:r>
              <a:rPr lang="tr-TR" dirty="0" smtClean="0"/>
              <a:t/>
            </a:r>
            <a:br>
              <a:rPr lang="tr-TR" dirty="0" smtClean="0"/>
            </a:br>
            <a:r>
              <a:rPr lang="tr-TR" dirty="0" smtClean="0"/>
              <a:t/>
            </a:r>
            <a:br>
              <a:rPr lang="tr-TR" dirty="0" smtClean="0"/>
            </a:br>
            <a:r>
              <a:rPr lang="tr-TR" dirty="0" smtClean="0"/>
              <a:t>   </a:t>
            </a:r>
            <a:r>
              <a:rPr lang="tr-TR" sz="3600" dirty="0" err="1" smtClean="0"/>
              <a:t>A’la</a:t>
            </a:r>
            <a:r>
              <a:rPr lang="tr-TR" sz="3600" dirty="0" smtClean="0"/>
              <a:t> </a:t>
            </a:r>
            <a:r>
              <a:rPr lang="tr-TR" sz="3600" dirty="0" err="1" smtClean="0"/>
              <a:t>Carte</a:t>
            </a:r>
            <a:r>
              <a:rPr lang="tr-TR" sz="3600" dirty="0" smtClean="0"/>
              <a:t> mönülerin dezavantajları da vardır:</a:t>
            </a:r>
            <a:br>
              <a:rPr lang="tr-TR" sz="3600" dirty="0" smtClean="0"/>
            </a:br>
            <a:endParaRPr lang="tr-TR" sz="3600" dirty="0"/>
          </a:p>
        </p:txBody>
      </p:sp>
      <p:sp>
        <p:nvSpPr>
          <p:cNvPr id="3" name="2 İçerik Yer Tutucusu"/>
          <p:cNvSpPr>
            <a:spLocks noGrp="1"/>
          </p:cNvSpPr>
          <p:nvPr>
            <p:ph idx="1"/>
          </p:nvPr>
        </p:nvSpPr>
        <p:spPr/>
        <p:txBody>
          <a:bodyPr>
            <a:normAutofit fontScale="92500" lnSpcReduction="10000"/>
          </a:bodyPr>
          <a:lstStyle/>
          <a:p>
            <a:pPr>
              <a:buNone/>
            </a:pPr>
            <a:r>
              <a:rPr lang="tr-TR" dirty="0" smtClean="0"/>
              <a:t>   • </a:t>
            </a:r>
            <a:r>
              <a:rPr lang="tr-TR" dirty="0"/>
              <a:t>Fazla seçenek konuğun kafasını karıştırabilir. Seçim yapma ve servis süresi uzundur.</a:t>
            </a:r>
            <a:br>
              <a:rPr lang="tr-TR" dirty="0"/>
            </a:br>
            <a:r>
              <a:rPr lang="tr-TR" dirty="0"/>
              <a:t>• Mutfağa çok fazla sayıda ve ağır işler yükler. Daha nitelikli personel kullanımını gerektirir</a:t>
            </a:r>
            <a:br>
              <a:rPr lang="tr-TR" dirty="0"/>
            </a:br>
            <a:r>
              <a:rPr lang="tr-TR" dirty="0"/>
              <a:t>• Yiyecekleri hazırlamanın ve sunmanın sıkıcı olmasına neden olabilir.</a:t>
            </a:r>
            <a:br>
              <a:rPr lang="tr-TR" dirty="0"/>
            </a:br>
            <a:r>
              <a:rPr lang="tr-TR" dirty="0"/>
              <a:t>• Besleyici değeri olmayan pek çok yan ürünün oluşmasına neden olur.</a:t>
            </a:r>
            <a:br>
              <a:rPr lang="tr-TR" dirty="0"/>
            </a:br>
            <a:r>
              <a:rPr lang="tr-TR" dirty="0"/>
              <a:t>• Yemek artıklarının miktarı daha fazladır.</a:t>
            </a:r>
            <a:br>
              <a:rPr lang="tr-TR" dirty="0"/>
            </a:br>
            <a:r>
              <a:rPr lang="tr-TR" dirty="0"/>
              <a:t>• İşletmenin daha geniş bir bütçe ile çalışması zorunluluğu vardır.</a:t>
            </a:r>
            <a:br>
              <a:rPr lang="tr-TR" dirty="0"/>
            </a:br>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CYCLE (DÖNÜŞÜMLÜ) MÖNÜ:</a:t>
            </a:r>
            <a:br>
              <a:rPr lang="tr-TR" dirty="0" smtClean="0"/>
            </a:br>
            <a:endParaRPr lang="tr-TR" dirty="0"/>
          </a:p>
        </p:txBody>
      </p:sp>
      <p:sp>
        <p:nvSpPr>
          <p:cNvPr id="3" name="2 İçerik Yer Tutucusu"/>
          <p:cNvSpPr>
            <a:spLocks noGrp="1"/>
          </p:cNvSpPr>
          <p:nvPr>
            <p:ph idx="1"/>
          </p:nvPr>
        </p:nvSpPr>
        <p:spPr/>
        <p:txBody>
          <a:bodyPr/>
          <a:lstStyle/>
          <a:p>
            <a:r>
              <a:rPr lang="tr-TR" dirty="0" smtClean="0"/>
              <a:t>Kurumsal </a:t>
            </a:r>
            <a:r>
              <a:rPr lang="tr-TR" dirty="0"/>
              <a:t>işletmelerin birçoğunda, örneğin, okul, hastane ve hapishanelerde genellikle </a:t>
            </a:r>
            <a:r>
              <a:rPr lang="tr-TR" dirty="0" err="1"/>
              <a:t>cycle</a:t>
            </a:r>
            <a:r>
              <a:rPr lang="tr-TR" dirty="0"/>
              <a:t> mönü kullanılır. Tipik </a:t>
            </a:r>
            <a:r>
              <a:rPr lang="tr-TR" dirty="0" err="1"/>
              <a:t>cycle</a:t>
            </a:r>
            <a:r>
              <a:rPr lang="tr-TR" dirty="0"/>
              <a:t> mönüler, genelde bir haftadan dört haftaya kadar olan süreyi kapsarlar. Doğru sürede ayarlanması önemlidir. Eğer bu dönem uzun tutulursa, ürünlerin satın alma, depolama ve üretim maliyetleri yükselir.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 </a:t>
            </a:r>
            <a:r>
              <a:rPr lang="tr-TR" sz="3200" dirty="0" smtClean="0"/>
              <a:t>187 beş yıldızlı otel ve birinci sınıf tatil köyünden 103’üne dayanarak yapılan araştırmaya göre; </a:t>
            </a:r>
            <a:br>
              <a:rPr lang="tr-TR" sz="3200" dirty="0" smtClean="0"/>
            </a:br>
            <a:r>
              <a:rPr lang="tr-TR" sz="3200" dirty="0" smtClean="0"/>
              <a:t>• Tesislerin yiyecek içecek gideri, toplam giderin %25-35’ini oluşturmaktadır.</a:t>
            </a:r>
            <a:br>
              <a:rPr lang="tr-TR" sz="3200" dirty="0" smtClean="0"/>
            </a:br>
            <a:r>
              <a:rPr lang="tr-TR" sz="3200" dirty="0" smtClean="0"/>
              <a:t>• Tesislerde yılda ortalama 300 milyon $’</a:t>
            </a:r>
            <a:r>
              <a:rPr lang="tr-TR" sz="3200" dirty="0" err="1" smtClean="0"/>
              <a:t>lık</a:t>
            </a:r>
            <a:r>
              <a:rPr lang="tr-TR" sz="3200" dirty="0" smtClean="0"/>
              <a:t> (505 trilyon TL) yiyecek içecek tüketilmektedir.</a:t>
            </a:r>
            <a:br>
              <a:rPr lang="tr-TR" sz="3200" dirty="0" smtClean="0"/>
            </a:br>
            <a:endParaRPr lang="tr-TR" sz="32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Okul, hastane, hapishane ve diğer kurumsal işletmeler </a:t>
            </a:r>
            <a:r>
              <a:rPr lang="tr-TR" dirty="0" err="1"/>
              <a:t>cycle</a:t>
            </a:r>
            <a:r>
              <a:rPr lang="tr-TR" dirty="0"/>
              <a:t> mönü içinde </a:t>
            </a:r>
            <a:r>
              <a:rPr lang="tr-TR" dirty="0" err="1"/>
              <a:t>table</a:t>
            </a:r>
            <a:r>
              <a:rPr lang="tr-TR" dirty="0"/>
              <a:t> </a:t>
            </a:r>
            <a:r>
              <a:rPr lang="tr-TR" dirty="0" err="1"/>
              <a:t>d’hote</a:t>
            </a:r>
            <a:r>
              <a:rPr lang="tr-TR" dirty="0"/>
              <a:t> mönüyü kullanabilir ve yiyecekleri belirli periyotlarda set olarak sunabilirler.</a:t>
            </a:r>
            <a:br>
              <a:rPr lang="tr-TR" dirty="0"/>
            </a:br>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7030A0"/>
                </a:solidFill>
              </a:rPr>
              <a:t>CALİFORNİA MÖNÜ:</a:t>
            </a:r>
            <a:endParaRPr lang="tr-TR" b="1" dirty="0">
              <a:solidFill>
                <a:srgbClr val="7030A0"/>
              </a:solidFill>
            </a:endParaRPr>
          </a:p>
        </p:txBody>
      </p:sp>
      <p:sp>
        <p:nvSpPr>
          <p:cNvPr id="3" name="2 İçerik Yer Tutucusu"/>
          <p:cNvSpPr>
            <a:spLocks noGrp="1"/>
          </p:cNvSpPr>
          <p:nvPr>
            <p:ph idx="1"/>
          </p:nvPr>
        </p:nvSpPr>
        <p:spPr/>
        <p:txBody>
          <a:bodyPr/>
          <a:lstStyle/>
          <a:p>
            <a:r>
              <a:rPr lang="tr-TR" dirty="0"/>
              <a:t/>
            </a:r>
            <a:br>
              <a:rPr lang="tr-TR" dirty="0"/>
            </a:br>
            <a:r>
              <a:rPr lang="tr-TR" dirty="0"/>
              <a:t>Bazı restoranlar kahvaltı, öğle yemeği ve akşam yemeği mönü kalemlerini tek bir mönüde sunarlar. Günün her saati bu mönü kalemleri konuklar tarafından sipariş edilebilir. Örneğin, misafir sabah saatlerinde spagetti yiyebilir veya akşam yemeği için kek sipariş edebilir. Mönü kartları genellikle plastik kaplıdır, dayanıklıdır ve çabuk deforme olmaz.</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CARTE DU JOUR (GÜNÜN YEMEĞİ):</a:t>
            </a:r>
            <a:endParaRPr lang="tr-TR" dirty="0"/>
          </a:p>
        </p:txBody>
      </p:sp>
      <p:sp>
        <p:nvSpPr>
          <p:cNvPr id="3" name="2 İçerik Yer Tutucusu"/>
          <p:cNvSpPr>
            <a:spLocks noGrp="1"/>
          </p:cNvSpPr>
          <p:nvPr>
            <p:ph idx="1"/>
          </p:nvPr>
        </p:nvSpPr>
        <p:spPr/>
        <p:txBody>
          <a:bodyPr>
            <a:normAutofit/>
          </a:bodyPr>
          <a:lstStyle/>
          <a:p>
            <a:pPr>
              <a:buNone/>
            </a:pPr>
            <a:r>
              <a:rPr lang="tr-TR" dirty="0"/>
              <a:t/>
            </a:r>
            <a:br>
              <a:rPr lang="tr-TR" dirty="0"/>
            </a:br>
            <a:r>
              <a:rPr lang="tr-TR" dirty="0" err="1"/>
              <a:t>Carte</a:t>
            </a:r>
            <a:r>
              <a:rPr lang="tr-TR" dirty="0"/>
              <a:t> </a:t>
            </a:r>
            <a:r>
              <a:rPr lang="tr-TR" dirty="0" err="1"/>
              <a:t>du</a:t>
            </a:r>
            <a:r>
              <a:rPr lang="tr-TR" dirty="0"/>
              <a:t> </a:t>
            </a:r>
            <a:r>
              <a:rPr lang="tr-TR" dirty="0" err="1"/>
              <a:t>Jour</a:t>
            </a:r>
            <a:r>
              <a:rPr lang="tr-TR" dirty="0"/>
              <a:t>, günün kartı anlamına gelmekte, sadece o gün için sunulan seçenekleri içerir. Şefin sunduğu spesiyaller ya da günün yiyeceği </a:t>
            </a:r>
            <a:r>
              <a:rPr lang="tr-TR" dirty="0" err="1"/>
              <a:t>a’la</a:t>
            </a:r>
            <a:r>
              <a:rPr lang="tr-TR" dirty="0"/>
              <a:t> </a:t>
            </a:r>
            <a:r>
              <a:rPr lang="tr-TR" dirty="0" err="1"/>
              <a:t>carte</a:t>
            </a:r>
            <a:r>
              <a:rPr lang="tr-TR" dirty="0"/>
              <a:t> mönü ya da </a:t>
            </a:r>
            <a:r>
              <a:rPr lang="tr-TR" dirty="0" err="1"/>
              <a:t>table</a:t>
            </a:r>
            <a:r>
              <a:rPr lang="tr-TR" dirty="0"/>
              <a:t> </a:t>
            </a:r>
            <a:r>
              <a:rPr lang="tr-TR" dirty="0" err="1"/>
              <a:t>d’hote</a:t>
            </a:r>
            <a:r>
              <a:rPr lang="tr-TR" dirty="0"/>
              <a:t> mönü içinde bulunabilir. Tek fiyattan satılırlar. Genellikle anında hazırlanan ve günlük olarak değişen bir ya da iki ana yiyecekten oluşur. Bir çeşit günlük </a:t>
            </a:r>
            <a:r>
              <a:rPr lang="tr-TR" dirty="0" err="1"/>
              <a:t>table</a:t>
            </a:r>
            <a:r>
              <a:rPr lang="tr-TR" dirty="0"/>
              <a:t> </a:t>
            </a:r>
            <a:r>
              <a:rPr lang="tr-TR" dirty="0" err="1"/>
              <a:t>d’hote</a:t>
            </a:r>
            <a:r>
              <a:rPr lang="tr-TR" dirty="0"/>
              <a:t> mönüdür.</a:t>
            </a:r>
            <a:br>
              <a:rPr lang="tr-TR" dirty="0"/>
            </a:br>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 ZAMANA GÖRE TEMEL MÖNÜ TİPLERİ</a:t>
            </a:r>
            <a:br>
              <a:rPr lang="tr-TR" sz="3600" dirty="0" smtClean="0"/>
            </a:br>
            <a:r>
              <a:rPr lang="tr-TR" sz="3600" dirty="0" smtClean="0"/>
              <a:t>KAHVALTI MÖNÜLERİ </a:t>
            </a:r>
            <a:endParaRPr lang="tr-TR" sz="3600" dirty="0"/>
          </a:p>
        </p:txBody>
      </p:sp>
      <p:sp>
        <p:nvSpPr>
          <p:cNvPr id="3" name="2 İçerik Yer Tutucusu"/>
          <p:cNvSpPr>
            <a:spLocks noGrp="1"/>
          </p:cNvSpPr>
          <p:nvPr>
            <p:ph idx="1"/>
          </p:nvPr>
        </p:nvSpPr>
        <p:spPr/>
        <p:txBody>
          <a:bodyPr/>
          <a:lstStyle/>
          <a:p>
            <a:r>
              <a:rPr lang="tr-TR" b="1" dirty="0" smtClean="0">
                <a:solidFill>
                  <a:srgbClr val="7030A0"/>
                </a:solidFill>
              </a:rPr>
              <a:t>BREAKFAST MENU: </a:t>
            </a:r>
            <a:r>
              <a:rPr lang="tr-TR" dirty="0"/>
              <a:t/>
            </a:r>
            <a:br>
              <a:rPr lang="tr-TR" dirty="0"/>
            </a:br>
            <a:r>
              <a:rPr lang="tr-TR" dirty="0"/>
              <a:t>Genellikle sabahları saat 07:00 ile 10:00 arasında servis edilen, kahvaltılık yiyecek içecekleri kapsar. Her ülkenin kendine has kahvaltı mönüsü vardır. Standart olarak belirlenen kahvaltı mönüsüne ek olarak, isteğe bağlı yiyecekler de servis edilebilir.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Genellikle vücudun sabah saatlerinde ihtiyaç duyduğu enerjiyi verecek, kolay hazmedilir yiyeceklerden oluşur. Mönünün bu özelliği çay, kahve gibi uyarıcı içeceklerle kuvvetlendirilir. Tereyağı, bal, reçel çeşitleri, çay, kahve bulunması bunun örneğidir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Kahvaltı Türleri:</a:t>
            </a:r>
            <a:endParaRPr lang="tr-TR" dirty="0"/>
          </a:p>
        </p:txBody>
      </p:sp>
      <p:sp>
        <p:nvSpPr>
          <p:cNvPr id="3" name="2 İçerik Yer Tutucusu"/>
          <p:cNvSpPr>
            <a:spLocks noGrp="1"/>
          </p:cNvSpPr>
          <p:nvPr>
            <p:ph idx="1"/>
          </p:nvPr>
        </p:nvSpPr>
        <p:spPr/>
        <p:txBody>
          <a:bodyPr/>
          <a:lstStyle/>
          <a:p>
            <a:pPr>
              <a:buNone/>
            </a:pPr>
            <a:r>
              <a:rPr lang="tr-TR" dirty="0"/>
              <a:t/>
            </a:r>
            <a:br>
              <a:rPr lang="tr-TR" dirty="0"/>
            </a:br>
            <a:r>
              <a:rPr lang="tr-TR" b="1" dirty="0">
                <a:solidFill>
                  <a:srgbClr val="7030A0"/>
                </a:solidFill>
              </a:rPr>
              <a:t>1-Standart Kahvaltı </a:t>
            </a:r>
            <a:r>
              <a:rPr lang="tr-TR" dirty="0"/>
              <a:t>(</a:t>
            </a:r>
            <a:r>
              <a:rPr lang="tr-TR" dirty="0" err="1"/>
              <a:t>Continental</a:t>
            </a:r>
            <a:r>
              <a:rPr lang="tr-TR" dirty="0"/>
              <a:t> </a:t>
            </a:r>
            <a:r>
              <a:rPr lang="tr-TR" dirty="0" err="1"/>
              <a:t>Breakfast</a:t>
            </a:r>
            <a:r>
              <a:rPr lang="tr-TR" dirty="0"/>
              <a:t>):Almanya, İsviçre,Fransa ve Türkiye’de en çok alınan, en sade kahvaltı türüdür. </a:t>
            </a:r>
            <a:r>
              <a:rPr lang="tr-TR" dirty="0" err="1"/>
              <a:t>Continental</a:t>
            </a:r>
            <a:r>
              <a:rPr lang="tr-TR" dirty="0"/>
              <a:t> kahvaltıda genellikle aşağıdaki yiyecek ve içecekler bulunur;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smtClean="0"/>
              <a:t>   • </a:t>
            </a:r>
            <a:r>
              <a:rPr lang="tr-TR" dirty="0"/>
              <a:t>Ekmek(sandviç, tost vb.)</a:t>
            </a:r>
            <a:br>
              <a:rPr lang="tr-TR" dirty="0"/>
            </a:br>
            <a:r>
              <a:rPr lang="tr-TR" dirty="0"/>
              <a:t>• Tereyağı</a:t>
            </a:r>
            <a:br>
              <a:rPr lang="tr-TR" dirty="0"/>
            </a:br>
            <a:r>
              <a:rPr lang="tr-TR" dirty="0"/>
              <a:t>• Reçel veya marmelat(2 çeşit), bal</a:t>
            </a:r>
            <a:br>
              <a:rPr lang="tr-TR" dirty="0"/>
            </a:br>
            <a:r>
              <a:rPr lang="tr-TR" dirty="0"/>
              <a:t>• Kahve, çay, süt vb</a:t>
            </a:r>
            <a:r>
              <a:rPr lang="tr-TR" dirty="0" smtClean="0"/>
              <a:t>.</a:t>
            </a:r>
          </a:p>
          <a:p>
            <a:pPr>
              <a:buNone/>
            </a:pPr>
            <a:r>
              <a:rPr lang="tr-TR" dirty="0"/>
              <a:t/>
            </a:r>
            <a:br>
              <a:rPr lang="tr-TR" dirty="0"/>
            </a:br>
            <a:r>
              <a:rPr lang="tr-TR" dirty="0"/>
              <a:t> Esas yapısı örnekteki gibi olup, ülkeler arasında çeşit ve tercih bakımından farklılıklar bulunmaktadır. Örneğin, Almanlar kahvaltıda kahveyi tercih ederlerken, Türkiye’de çay tercih edilmektedir.</a:t>
            </a:r>
            <a:br>
              <a:rPr lang="tr-TR" dirty="0"/>
            </a:br>
            <a:endParaRPr 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rPr>
              <a:t>2-İlaveli Kahvaltı (Garnitürlü Kahvaltı):</a:t>
            </a:r>
            <a:endParaRPr lang="tr-TR" b="1" dirty="0">
              <a:solidFill>
                <a:srgbClr val="7030A0"/>
              </a:solidFill>
            </a:endParaRPr>
          </a:p>
        </p:txBody>
      </p:sp>
      <p:sp>
        <p:nvSpPr>
          <p:cNvPr id="3" name="2 İçerik Yer Tutucusu"/>
          <p:cNvSpPr>
            <a:spLocks noGrp="1"/>
          </p:cNvSpPr>
          <p:nvPr>
            <p:ph idx="1"/>
          </p:nvPr>
        </p:nvSpPr>
        <p:spPr/>
        <p:txBody>
          <a:bodyPr/>
          <a:lstStyle/>
          <a:p>
            <a:r>
              <a:rPr lang="tr-TR" dirty="0" smtClean="0"/>
              <a:t>Temelini </a:t>
            </a:r>
            <a:r>
              <a:rPr lang="tr-TR" dirty="0" err="1"/>
              <a:t>continental</a:t>
            </a:r>
            <a:r>
              <a:rPr lang="tr-TR" dirty="0"/>
              <a:t> kahvaltı oluşturur. Ancak, çeşitli ülkelerin farklı kahvaltı alışkanlıkları nedeniyle ilave edilen garnitürler farklılık göstermektedir. Örneğin;</a:t>
            </a:r>
            <a:br>
              <a:rPr lang="tr-TR" dirty="0"/>
            </a:br>
            <a:r>
              <a:rPr lang="tr-TR" dirty="0"/>
              <a:t>• Hollanda usulü; yulaf ezmesi, meyve suyu,ballı,kuş üzümlü kek, sucuk türevleri, kaynamış yumurta.</a:t>
            </a:r>
            <a:br>
              <a:rPr lang="tr-TR" dirty="0"/>
            </a:br>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None/>
            </a:pPr>
            <a:r>
              <a:rPr lang="tr-TR" dirty="0" smtClean="0"/>
              <a:t>  • </a:t>
            </a:r>
            <a:r>
              <a:rPr lang="tr-TR" dirty="0"/>
              <a:t>Danimarka usulü; balık soğuk et, kaynamış yumurta ve çeşitli ekmekler.</a:t>
            </a:r>
            <a:br>
              <a:rPr lang="tr-TR" dirty="0"/>
            </a:br>
            <a:r>
              <a:rPr lang="tr-TR" dirty="0"/>
              <a:t>• Türkiye’de; çörek, börek çeşitleri, pastırma, sosis, salam, domates ve salatalık söğüş, çeşitli şekillerde pişirilmiş yumurta.</a:t>
            </a:r>
            <a:br>
              <a:rPr lang="tr-TR" dirty="0"/>
            </a:br>
            <a:r>
              <a:rPr lang="tr-TR" dirty="0"/>
              <a:t>• Amerika’da; meyve suyu, unlu ve yumurtalı yiyecekler,1/2 greyfurt, jambon, salam, sosis, balık, çeşitli şekillerde pişirilmiş yumurta, komposto vb.</a:t>
            </a:r>
            <a:br>
              <a:rPr lang="tr-TR" dirty="0"/>
            </a:br>
            <a:r>
              <a:rPr lang="tr-TR" dirty="0"/>
              <a:t>Garnitür çeşitlerinin en zengini Amerikan kahvaltısındadır. İngiliz ve Amerikalılar, kahvaltıyı esas öğün olarak kabul ederler. Yukarıda bahsedilen ilavelerin her kahvaltıda bulunma zorunluluğu yoktur.</a:t>
            </a:r>
            <a:br>
              <a:rPr lang="tr-TR" dirty="0"/>
            </a:br>
            <a:endParaRPr lang="tr-T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 İngiltere’de; portakal suyu, arzuya göre hazırlanmış </a:t>
            </a:r>
            <a:r>
              <a:rPr lang="tr-TR" dirty="0" smtClean="0"/>
              <a:t>yumurta</a:t>
            </a:r>
          </a:p>
          <a:p>
            <a:pPr>
              <a:buNone/>
            </a:pPr>
            <a:r>
              <a:rPr lang="tr-TR" dirty="0"/>
              <a:t/>
            </a:r>
            <a:br>
              <a:rPr lang="tr-TR" dirty="0"/>
            </a:br>
            <a:r>
              <a:rPr lang="tr-TR" dirty="0"/>
              <a:t>3- </a:t>
            </a:r>
            <a:r>
              <a:rPr lang="tr-TR" b="1" dirty="0" err="1">
                <a:solidFill>
                  <a:srgbClr val="7030A0"/>
                </a:solidFill>
              </a:rPr>
              <a:t>A’la</a:t>
            </a:r>
            <a:r>
              <a:rPr lang="tr-TR" b="1" dirty="0">
                <a:solidFill>
                  <a:srgbClr val="7030A0"/>
                </a:solidFill>
              </a:rPr>
              <a:t> </a:t>
            </a:r>
            <a:r>
              <a:rPr lang="tr-TR" b="1" dirty="0" err="1">
                <a:solidFill>
                  <a:srgbClr val="7030A0"/>
                </a:solidFill>
              </a:rPr>
              <a:t>Carte</a:t>
            </a:r>
            <a:r>
              <a:rPr lang="tr-TR" b="1" dirty="0">
                <a:solidFill>
                  <a:srgbClr val="7030A0"/>
                </a:solidFill>
              </a:rPr>
              <a:t> Kahvaltı: </a:t>
            </a:r>
            <a:r>
              <a:rPr lang="tr-TR" dirty="0"/>
              <a:t>Özel istek sonucu hazırlanan kahvaltılardır. Bu tür kahvaltılar, mönü kartındaki yiyecekler arasından konuk tarafından seçilerek, sipariş verilirler.</a:t>
            </a:r>
            <a:br>
              <a:rPr lang="tr-TR" dirty="0"/>
            </a:b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OTEL İŞLETMELERİNDE YILDIZ VE YİYECEK-İÇECEK</a:t>
            </a:r>
          </a:p>
        </p:txBody>
      </p:sp>
      <p:sp>
        <p:nvSpPr>
          <p:cNvPr id="3" name="2 İçerik Yer Tutucusu"/>
          <p:cNvSpPr>
            <a:spLocks noGrp="1"/>
          </p:cNvSpPr>
          <p:nvPr>
            <p:ph idx="1"/>
          </p:nvPr>
        </p:nvSpPr>
        <p:spPr/>
        <p:txBody>
          <a:bodyPr>
            <a:noAutofit/>
          </a:bodyPr>
          <a:lstStyle/>
          <a:p>
            <a:r>
              <a:rPr lang="tr-TR" sz="2800" dirty="0"/>
              <a:t>Bir yıldızlı otellerde; kahvaltı salonu, büfe </a:t>
            </a:r>
            <a:r>
              <a:rPr lang="tr-TR" sz="2800" dirty="0" smtClean="0"/>
              <a:t>hizmeti</a:t>
            </a:r>
            <a:r>
              <a:rPr lang="tr-TR" sz="2800" dirty="0">
                <a:sym typeface="Symbol"/>
              </a:rPr>
              <a:t> </a:t>
            </a:r>
            <a:r>
              <a:rPr lang="tr-TR" sz="2800" dirty="0" smtClean="0"/>
              <a:t>zorunludur</a:t>
            </a:r>
            <a:r>
              <a:rPr lang="tr-TR" sz="2800" dirty="0"/>
              <a:t>.</a:t>
            </a:r>
            <a:br>
              <a:rPr lang="tr-TR" sz="2800" dirty="0"/>
            </a:br>
            <a:r>
              <a:rPr lang="tr-TR" sz="2800" dirty="0"/>
              <a:t> İki yıldızlı otellerde; içki servisi verebilen </a:t>
            </a:r>
            <a:r>
              <a:rPr lang="tr-TR" sz="2800" dirty="0" smtClean="0"/>
              <a:t>büfe </a:t>
            </a:r>
            <a:r>
              <a:rPr lang="tr-TR" sz="2800" dirty="0"/>
              <a:t>yeterlidir.</a:t>
            </a:r>
            <a:br>
              <a:rPr lang="tr-TR" sz="2800" dirty="0"/>
            </a:br>
            <a:r>
              <a:rPr lang="tr-TR" sz="2800" dirty="0"/>
              <a:t> Üç yıldızlı otellerde; </a:t>
            </a:r>
            <a:r>
              <a:rPr lang="tr-TR" sz="2800" dirty="0">
                <a:solidFill>
                  <a:srgbClr val="FF0000"/>
                </a:solidFill>
              </a:rPr>
              <a:t>restoran</a:t>
            </a:r>
            <a:r>
              <a:rPr lang="tr-TR" sz="2800" dirty="0"/>
              <a:t> zorunluluğu başlar</a:t>
            </a:r>
            <a:r>
              <a:rPr lang="tr-TR" sz="2800" dirty="0" smtClean="0"/>
              <a:t>.</a:t>
            </a:r>
            <a:r>
              <a:rPr lang="tr-TR" sz="2800" dirty="0"/>
              <a:t/>
            </a:r>
            <a:br>
              <a:rPr lang="tr-TR" sz="2800" dirty="0"/>
            </a:br>
            <a:r>
              <a:rPr lang="tr-TR" sz="2800" dirty="0"/>
              <a:t> </a:t>
            </a:r>
            <a:r>
              <a:rPr lang="tr-TR" sz="2800" dirty="0" smtClean="0"/>
              <a:t>Dört </a:t>
            </a:r>
            <a:r>
              <a:rPr lang="tr-TR" sz="2800" dirty="0"/>
              <a:t>yıldızlı otellerde; restoranlar </a:t>
            </a:r>
            <a:r>
              <a:rPr lang="tr-TR" sz="2800" dirty="0">
                <a:solidFill>
                  <a:srgbClr val="FF0000"/>
                </a:solidFill>
              </a:rPr>
              <a:t>birinci sınıf </a:t>
            </a:r>
            <a:r>
              <a:rPr lang="tr-TR" sz="2800" dirty="0"/>
              <a:t>olarak düzenlenmelidir.</a:t>
            </a:r>
            <a:br>
              <a:rPr lang="tr-TR" sz="2800" dirty="0"/>
            </a:br>
            <a:r>
              <a:rPr lang="tr-TR" sz="2800" dirty="0"/>
              <a:t> </a:t>
            </a:r>
            <a:r>
              <a:rPr lang="tr-TR" sz="2800" dirty="0" smtClean="0"/>
              <a:t>Beş </a:t>
            </a:r>
            <a:r>
              <a:rPr lang="tr-TR" sz="2800" dirty="0"/>
              <a:t>yıldızlı otellerde; birinci sınıf restorana ek olarak, en az bir restoran ve “</a:t>
            </a:r>
            <a:r>
              <a:rPr lang="tr-TR" sz="2800" dirty="0">
                <a:solidFill>
                  <a:srgbClr val="FF0000"/>
                </a:solidFill>
              </a:rPr>
              <a:t>Amerikan Bar</a:t>
            </a:r>
            <a:r>
              <a:rPr lang="tr-TR" sz="2800" dirty="0"/>
              <a:t>”ın bulunduğu bir salonun bulunması zorunludur.</a:t>
            </a:r>
            <a:br>
              <a:rPr lang="tr-TR" sz="2800" dirty="0"/>
            </a:br>
            <a:r>
              <a:rPr lang="tr-TR" sz="2800" dirty="0"/>
              <a:t/>
            </a:r>
            <a:br>
              <a:rPr lang="tr-TR" sz="2800" dirty="0"/>
            </a:br>
            <a:endParaRPr lang="tr-TR"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a:solidFill>
                  <a:srgbClr val="7030A0"/>
                </a:solidFill>
              </a:rPr>
              <a:t>ÖĞLE YEMEĞİ MÖNÜSÜ:</a:t>
            </a:r>
            <a:br>
              <a:rPr lang="tr-TR" b="1" dirty="0">
                <a:solidFill>
                  <a:srgbClr val="7030A0"/>
                </a:solidFill>
              </a:rPr>
            </a:br>
            <a:r>
              <a:rPr lang="tr-TR" dirty="0"/>
              <a:t>Öğle saatlerinde (saat 12.00-15.00 arasında) servis edilen mönüdür. Kolay servis edilen, besin değeri yüksek fakat hazmı kolay yemeklerden meydana gelir. Sandviçler, çorbalar ve salatalar öğle mönüleri için önemlidir. Genellikle tatlılar ve bazı alkollü içecek listelerini de içerirler.</a:t>
            </a:r>
            <a:br>
              <a:rPr lang="tr-TR" dirty="0"/>
            </a:br>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AKŞAM YEMEĞİ MÖNÜSÜ:</a:t>
            </a:r>
            <a:endParaRPr lang="tr-TR" dirty="0"/>
          </a:p>
        </p:txBody>
      </p:sp>
      <p:sp>
        <p:nvSpPr>
          <p:cNvPr id="3" name="2 İçerik Yer Tutucusu"/>
          <p:cNvSpPr>
            <a:spLocks noGrp="1"/>
          </p:cNvSpPr>
          <p:nvPr>
            <p:ph idx="1"/>
          </p:nvPr>
        </p:nvSpPr>
        <p:spPr/>
        <p:txBody>
          <a:bodyPr>
            <a:normAutofit fontScale="70000" lnSpcReduction="20000"/>
          </a:bodyPr>
          <a:lstStyle/>
          <a:p>
            <a:pPr>
              <a:buNone/>
            </a:pPr>
            <a:r>
              <a:rPr lang="tr-TR" sz="3800" dirty="0" smtClean="0"/>
              <a:t>    Alışkanlıklara </a:t>
            </a:r>
            <a:r>
              <a:rPr lang="tr-TR" sz="3800" dirty="0"/>
              <a:t>göre farklı zamanlarda, </a:t>
            </a:r>
            <a:r>
              <a:rPr lang="tr-TR" sz="3800" dirty="0" smtClean="0"/>
              <a:t>akşam saatlerinde </a:t>
            </a:r>
            <a:r>
              <a:rPr lang="tr-TR" sz="3800" dirty="0"/>
              <a:t>17.00’den sonra servis edilir. </a:t>
            </a:r>
            <a:r>
              <a:rPr lang="tr-TR" sz="3800" dirty="0" err="1"/>
              <a:t>Dinner</a:t>
            </a:r>
            <a:r>
              <a:rPr lang="tr-TR" sz="3800" dirty="0"/>
              <a:t> mönüde zengin bir çeşitlilik bulunmaktadır.Akşam yemeği bir çok insan için günün en önemli öğünüdür. Mönü kalemleri kahvaltı ve öğle yemeğinde sunulanlardan daha ağır karakterlidir. Et yemekleri, rostolar, tavuk, deniz ürünleri ve makarna çeşitleri, lazanya vb. tipik akşam yemeklerini içerir. Şaraplar, kokteyller ve egzotik tatlılar akşam yemeklerinde, öğle yemeklerine göre daha çok tercih edilir.</a:t>
            </a:r>
            <a:br>
              <a:rPr lang="tr-TR" sz="3800" dirty="0"/>
            </a:br>
            <a:endParaRPr lang="tr-TR" sz="38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5400" dirty="0" smtClean="0"/>
              <a:t>   </a:t>
            </a:r>
            <a:br>
              <a:rPr lang="tr-TR" sz="5400" dirty="0" smtClean="0"/>
            </a:br>
            <a:r>
              <a:rPr lang="tr-TR" sz="5400" dirty="0" smtClean="0"/>
              <a:t/>
            </a:r>
            <a:br>
              <a:rPr lang="tr-TR" sz="5400" dirty="0" smtClean="0"/>
            </a:br>
            <a:r>
              <a:rPr lang="tr-TR" sz="5400" dirty="0" smtClean="0"/>
              <a:t/>
            </a:r>
            <a:br>
              <a:rPr lang="tr-TR" sz="5400" dirty="0" smtClean="0"/>
            </a:br>
            <a:r>
              <a:rPr lang="tr-TR" sz="5400" dirty="0" smtClean="0"/>
              <a:t/>
            </a:r>
            <a:br>
              <a:rPr lang="tr-TR" sz="5400" dirty="0" smtClean="0"/>
            </a:br>
            <a:r>
              <a:rPr lang="tr-TR" sz="5400" dirty="0" smtClean="0"/>
              <a:t>  </a:t>
            </a:r>
            <a:br>
              <a:rPr lang="tr-TR" sz="5400" dirty="0" smtClean="0"/>
            </a:br>
            <a:r>
              <a:rPr lang="tr-TR" sz="5400" dirty="0" smtClean="0"/>
              <a:t/>
            </a:r>
            <a:br>
              <a:rPr lang="tr-TR" sz="5400" dirty="0" smtClean="0"/>
            </a:br>
            <a:r>
              <a:rPr lang="tr-TR" sz="5400" dirty="0" smtClean="0"/>
              <a:t>  </a:t>
            </a: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r>
              <a:rPr lang="tr-TR" sz="4900" dirty="0" smtClean="0"/>
              <a:t>SUPPER MÖNÜ:</a:t>
            </a:r>
            <a:br>
              <a:rPr lang="tr-TR" sz="4900" dirty="0" smtClean="0"/>
            </a:br>
            <a:endParaRPr lang="tr-TR" sz="4900" dirty="0"/>
          </a:p>
        </p:txBody>
      </p:sp>
      <p:sp>
        <p:nvSpPr>
          <p:cNvPr id="3" name="2 İçerik Yer Tutucusu"/>
          <p:cNvSpPr>
            <a:spLocks noGrp="1"/>
          </p:cNvSpPr>
          <p:nvPr>
            <p:ph idx="1"/>
          </p:nvPr>
        </p:nvSpPr>
        <p:spPr/>
        <p:txBody>
          <a:bodyPr>
            <a:noAutofit/>
          </a:bodyPr>
          <a:lstStyle/>
          <a:p>
            <a:r>
              <a:rPr lang="tr-TR" sz="3600" dirty="0" smtClean="0"/>
              <a:t>Sadece </a:t>
            </a:r>
            <a:r>
              <a:rPr lang="tr-TR" sz="3600" dirty="0"/>
              <a:t>kolay sindirilebilen yemeklerden oluşur ve gece geç saatlerde alınır. Uykuyu bozabilecek yiyeceklerden kaçınılır.Az yağlı tava çeşitleri, yağsız kızartmalar, çörekler vb yiyecekler tercih edilir.</a:t>
            </a:r>
            <a:br>
              <a:rPr lang="tr-TR" sz="3600" dirty="0"/>
            </a:br>
            <a:endParaRPr lang="tr-TR" sz="36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BRUNCH MÖNÜ:</a:t>
            </a:r>
            <a:endParaRPr lang="tr-TR" dirty="0"/>
          </a:p>
        </p:txBody>
      </p:sp>
      <p:sp>
        <p:nvSpPr>
          <p:cNvPr id="3" name="2 İçerik Yer Tutucusu"/>
          <p:cNvSpPr>
            <a:spLocks noGrp="1"/>
          </p:cNvSpPr>
          <p:nvPr>
            <p:ph idx="1"/>
          </p:nvPr>
        </p:nvSpPr>
        <p:spPr/>
        <p:txBody>
          <a:bodyPr>
            <a:noAutofit/>
          </a:bodyPr>
          <a:lstStyle/>
          <a:p>
            <a:r>
              <a:rPr lang="tr-TR" dirty="0"/>
              <a:t/>
            </a:r>
            <a:br>
              <a:rPr lang="tr-TR" dirty="0"/>
            </a:br>
            <a:r>
              <a:rPr lang="tr-TR" sz="3200" dirty="0" err="1"/>
              <a:t>Breakfast</a:t>
            </a:r>
            <a:r>
              <a:rPr lang="tr-TR" sz="3200" dirty="0"/>
              <a:t> ve </a:t>
            </a:r>
            <a:r>
              <a:rPr lang="tr-TR" sz="3200" dirty="0" err="1"/>
              <a:t>lunch</a:t>
            </a:r>
            <a:r>
              <a:rPr lang="tr-TR" sz="3200" dirty="0"/>
              <a:t> kelimelerinden birleştirilerek türetilmiştir. Açık büfe şeklinde, sabah kahvaltısı ve öğle yemeği yerine tek öğün olarak saat 10.00 ve 14.00 arası sunulur. Hem kahvaltı türü hem de ana yemek türleri ve tatlılar sunulur. Yemek süresi uzun, samimi bir ortam içinde, resmiyetten uzak gerçekleştirilir.</a:t>
            </a:r>
            <a:br>
              <a:rPr lang="tr-TR" sz="3200" dirty="0"/>
            </a:br>
            <a:r>
              <a:rPr lang="tr-TR" sz="3200" dirty="0"/>
              <a:t/>
            </a:r>
            <a:br>
              <a:rPr lang="tr-TR" sz="3200" dirty="0"/>
            </a:br>
            <a:r>
              <a:rPr lang="tr-TR" sz="3200" dirty="0"/>
              <a:t/>
            </a:r>
            <a:br>
              <a:rPr lang="tr-TR" sz="3200" dirty="0"/>
            </a:br>
            <a:endParaRPr lang="tr-TR" sz="3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8229600" cy="1070992"/>
          </a:xfrm>
        </p:spPr>
        <p:txBody>
          <a:bodyPr>
            <a:noAutofit/>
          </a:bodyPr>
          <a:lstStyle/>
          <a:p>
            <a:r>
              <a:rPr lang="tr-TR" sz="3600" dirty="0" smtClean="0"/>
              <a:t>                       İÇECEKLER</a:t>
            </a:r>
            <a:br>
              <a:rPr lang="tr-TR" sz="3600" dirty="0" smtClean="0"/>
            </a:br>
            <a:r>
              <a:rPr lang="tr-TR" sz="3600" dirty="0" smtClean="0"/>
              <a:t> ALKOLLÜ İÇECEKLER</a:t>
            </a:r>
            <a:endParaRPr lang="tr-TR" sz="3600" dirty="0"/>
          </a:p>
        </p:txBody>
      </p:sp>
      <p:sp>
        <p:nvSpPr>
          <p:cNvPr id="3" name="2 İçerik Yer Tutucusu"/>
          <p:cNvSpPr>
            <a:spLocks noGrp="1"/>
          </p:cNvSpPr>
          <p:nvPr>
            <p:ph idx="1"/>
          </p:nvPr>
        </p:nvSpPr>
        <p:spPr/>
        <p:txBody>
          <a:bodyPr>
            <a:normAutofit/>
          </a:bodyPr>
          <a:lstStyle/>
          <a:p>
            <a:pPr>
              <a:buNone/>
            </a:pPr>
            <a:r>
              <a:rPr lang="tr-TR" dirty="0"/>
              <a:t/>
            </a:r>
            <a:br>
              <a:rPr lang="tr-TR" dirty="0"/>
            </a:br>
            <a:r>
              <a:rPr lang="tr-TR" dirty="0" smtClean="0">
                <a:solidFill>
                  <a:srgbClr val="FF0000"/>
                </a:solidFill>
              </a:rPr>
              <a:t>BİRA</a:t>
            </a:r>
            <a:r>
              <a:rPr lang="tr-TR" dirty="0"/>
              <a:t/>
            </a:r>
            <a:br>
              <a:rPr lang="tr-TR" dirty="0"/>
            </a:br>
            <a:r>
              <a:rPr lang="tr-TR" dirty="0"/>
              <a:t> 8000 yıllık geçmişi ile ilk alkollü içki olduğu</a:t>
            </a:r>
            <a:r>
              <a:rPr lang="tr-TR" dirty="0">
                <a:sym typeface="Symbol"/>
              </a:rPr>
              <a:t></a:t>
            </a:r>
            <a:r>
              <a:rPr lang="tr-TR" dirty="0"/>
              <a:t> sanılmaktadır.</a:t>
            </a:r>
            <a:br>
              <a:rPr lang="tr-TR" dirty="0"/>
            </a:br>
            <a:r>
              <a:rPr lang="tr-TR" dirty="0"/>
              <a:t> İlk zamanlar günümüzde de kullanılan şerbetçiotu </a:t>
            </a:r>
            <a:r>
              <a:rPr lang="tr-TR" dirty="0" smtClean="0"/>
              <a:t>ile</a:t>
            </a:r>
            <a:r>
              <a:rPr lang="tr-TR" dirty="0" smtClean="0">
                <a:sym typeface="Symbol"/>
              </a:rPr>
              <a:t> </a:t>
            </a:r>
            <a:r>
              <a:rPr lang="tr-TR" dirty="0" smtClean="0"/>
              <a:t> </a:t>
            </a:r>
            <a:r>
              <a:rPr lang="tr-TR" dirty="0"/>
              <a:t>yapılmaktaydı. Biranın çabuk bozulmamasını sağlar.</a:t>
            </a:r>
            <a:br>
              <a:rPr lang="tr-TR" dirty="0"/>
            </a:br>
            <a:r>
              <a:rPr lang="tr-TR" dirty="0"/>
              <a:t> Bira </a:t>
            </a:r>
            <a:r>
              <a:rPr lang="tr-TR" dirty="0" smtClean="0"/>
              <a:t>yapımında </a:t>
            </a:r>
            <a:r>
              <a:rPr lang="tr-TR" dirty="0"/>
              <a:t>kullanılan başlıca bitki arpadır.</a:t>
            </a:r>
            <a:br>
              <a:rPr lang="tr-TR" dirty="0"/>
            </a:br>
            <a:r>
              <a:rPr lang="tr-TR" dirty="0"/>
              <a:t> Arpa dışında, az da olsa mısır, çavdar</a:t>
            </a:r>
            <a:r>
              <a:rPr lang="tr-TR" dirty="0" smtClean="0"/>
              <a:t>, </a:t>
            </a:r>
            <a:r>
              <a:rPr lang="tr-TR" dirty="0"/>
              <a:t>yulaf, </a:t>
            </a:r>
            <a:r>
              <a:rPr lang="tr-TR" dirty="0" smtClean="0"/>
              <a:t>buğday </a:t>
            </a:r>
            <a:r>
              <a:rPr lang="tr-TR" dirty="0"/>
              <a:t>pirinç ve darı da kullanılır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b="1" dirty="0" smtClean="0">
                <a:solidFill>
                  <a:srgbClr val="7030A0"/>
                </a:solidFill>
              </a:rPr>
              <a:t>ŞARAP</a:t>
            </a:r>
            <a:endParaRPr lang="tr-TR" b="1" dirty="0">
              <a:solidFill>
                <a:srgbClr val="7030A0"/>
              </a:solidFill>
            </a:endParaRPr>
          </a:p>
        </p:txBody>
      </p:sp>
      <p:sp>
        <p:nvSpPr>
          <p:cNvPr id="3" name="2 İçerik Yer Tutucusu"/>
          <p:cNvSpPr>
            <a:spLocks noGrp="1"/>
          </p:cNvSpPr>
          <p:nvPr>
            <p:ph idx="1"/>
          </p:nvPr>
        </p:nvSpPr>
        <p:spPr/>
        <p:txBody>
          <a:bodyPr>
            <a:normAutofit fontScale="70000" lnSpcReduction="20000"/>
          </a:bodyPr>
          <a:lstStyle/>
          <a:p>
            <a:pPr>
              <a:buNone/>
            </a:pPr>
            <a:r>
              <a:rPr lang="tr-TR" dirty="0"/>
              <a:t/>
            </a:r>
            <a:br>
              <a:rPr lang="tr-TR" dirty="0"/>
            </a:br>
            <a:r>
              <a:rPr lang="tr-TR" sz="3800" dirty="0"/>
              <a:t> </a:t>
            </a:r>
            <a:r>
              <a:rPr lang="tr-TR" sz="4000" dirty="0"/>
              <a:t>Mayalanmış </a:t>
            </a:r>
            <a:r>
              <a:rPr lang="tr-TR" sz="4000" dirty="0" smtClean="0"/>
              <a:t>üzüm  </a:t>
            </a:r>
            <a:r>
              <a:rPr lang="tr-TR" sz="4000" dirty="0"/>
              <a:t>suyudur.</a:t>
            </a:r>
            <a:br>
              <a:rPr lang="tr-TR" sz="4000" dirty="0"/>
            </a:br>
            <a:r>
              <a:rPr lang="tr-TR" sz="4000" dirty="0"/>
              <a:t> Günümüzde biradan sonra en çok üretilen ve tüketilen içkidir</a:t>
            </a:r>
            <a:r>
              <a:rPr lang="tr-TR" sz="4000" dirty="0" smtClean="0"/>
              <a:t>.</a:t>
            </a:r>
            <a:r>
              <a:rPr lang="tr-TR" sz="4000" dirty="0"/>
              <a:t/>
            </a:r>
            <a:br>
              <a:rPr lang="tr-TR" sz="4000" dirty="0"/>
            </a:br>
            <a:r>
              <a:rPr lang="tr-TR" sz="4000" dirty="0" smtClean="0"/>
              <a:t> </a:t>
            </a:r>
            <a:r>
              <a:rPr lang="tr-TR" sz="4000" dirty="0"/>
              <a:t>Üzüm suyu kendi kabuklarında bulunan kendi mayasıyla otomatik olarak alkole dönüşerek şaraplaşır, ancak üzüm çubuğunun yetiştirilişinden, üzümün tür ve kalitesinden başlanarak her aşaması ince itina ve üst düzey uzmanlık gerektirir.</a:t>
            </a:r>
            <a:br>
              <a:rPr lang="tr-TR" sz="4000" dirty="0"/>
            </a:br>
            <a:r>
              <a:rPr lang="tr-TR" sz="4000" dirty="0"/>
              <a:t> Üzüm ister beyaz, ister siyah olsun, suyu beyazdır</a:t>
            </a:r>
            <a:r>
              <a:rPr lang="tr-TR" sz="4000" dirty="0" smtClean="0"/>
              <a:t>.</a:t>
            </a:r>
            <a:r>
              <a:rPr lang="tr-TR" sz="4000" dirty="0"/>
              <a:t/>
            </a:r>
            <a:br>
              <a:rPr lang="tr-TR" sz="4000" dirty="0"/>
            </a:br>
            <a:endParaRPr lang="tr-TR" sz="4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Beyaz </a:t>
            </a:r>
            <a:r>
              <a:rPr lang="tr-TR" dirty="0"/>
              <a:t>şarap yapılacak üzüm sıkıldıktan sonra, sap ve kabuklarından ayrılırken, kırmızı şarap yapılacak üzüm, kabuklarıyla birlikte mayalanmaya bırakılır. Kırmızı rengi kabuklarından sağlanır.</a:t>
            </a:r>
            <a:br>
              <a:rPr lang="tr-TR" dirty="0"/>
            </a:br>
            <a:r>
              <a:rPr lang="tr-TR" dirty="0"/>
              <a:t> Beyaz, </a:t>
            </a:r>
            <a:r>
              <a:rPr lang="tr-TR" dirty="0" err="1"/>
              <a:t>rose</a:t>
            </a:r>
            <a:r>
              <a:rPr lang="tr-TR" dirty="0"/>
              <a:t> ve köpüklü şaraplar, şampanyalar </a:t>
            </a:r>
            <a:r>
              <a:rPr lang="tr-TR" dirty="0" smtClean="0"/>
              <a:t>soğuk </a:t>
            </a:r>
            <a:r>
              <a:rPr lang="tr-TR" dirty="0"/>
              <a:t>olarak, kırmızı şarap normal oda sıcaklığında (15-20 derece) servis edilir. Kaliteli beyaz şaraplar için 8-10 derece uygun olup, aşırı soğuk şarabı silikleştirir. Şampanya ve köpüklü şaraplar daha soğuk servis edilir.</a:t>
            </a:r>
            <a:br>
              <a:rPr lang="tr-TR" dirty="0"/>
            </a:br>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VİSKİ</a:t>
            </a:r>
            <a:endParaRPr lang="tr-TR" b="1" dirty="0"/>
          </a:p>
        </p:txBody>
      </p:sp>
      <p:sp>
        <p:nvSpPr>
          <p:cNvPr id="3" name="2 İçerik Yer Tutucusu"/>
          <p:cNvSpPr>
            <a:spLocks noGrp="1"/>
          </p:cNvSpPr>
          <p:nvPr>
            <p:ph idx="1"/>
          </p:nvPr>
        </p:nvSpPr>
        <p:spPr/>
        <p:txBody>
          <a:bodyPr>
            <a:normAutofit fontScale="92500" lnSpcReduction="10000"/>
          </a:bodyPr>
          <a:lstStyle/>
          <a:p>
            <a:pPr>
              <a:buNone/>
            </a:pPr>
            <a:r>
              <a:rPr lang="tr-TR" dirty="0"/>
              <a:t/>
            </a:r>
            <a:br>
              <a:rPr lang="tr-TR" dirty="0"/>
            </a:br>
            <a:r>
              <a:rPr lang="tr-TR" dirty="0"/>
              <a:t> </a:t>
            </a:r>
            <a:r>
              <a:rPr lang="tr-TR" sz="2800" dirty="0"/>
              <a:t>Arpa, mısır, çavdar, yulaf v.b. tahılların </a:t>
            </a:r>
            <a:r>
              <a:rPr lang="tr-TR" sz="2800" dirty="0" smtClean="0"/>
              <a:t>mayalanma </a:t>
            </a:r>
            <a:r>
              <a:rPr lang="tr-TR" sz="2800" dirty="0"/>
              <a:t>işleminden sonra, damıtılmasıyla elde edilir.</a:t>
            </a:r>
            <a:br>
              <a:rPr lang="tr-TR" sz="2800" dirty="0"/>
            </a:br>
            <a:r>
              <a:rPr lang="tr-TR" sz="2800" dirty="0"/>
              <a:t> Servisinde on </a:t>
            </a:r>
            <a:r>
              <a:rPr lang="tr-TR" sz="2800" dirty="0" err="1"/>
              <a:t>the</a:t>
            </a:r>
            <a:r>
              <a:rPr lang="tr-TR" sz="2800" dirty="0"/>
              <a:t> </a:t>
            </a:r>
            <a:r>
              <a:rPr lang="tr-TR" sz="2800" dirty="0" err="1"/>
              <a:t>rocks</a:t>
            </a:r>
            <a:r>
              <a:rPr lang="tr-TR" sz="2800" dirty="0" smtClean="0"/>
              <a:t>, </a:t>
            </a:r>
            <a:r>
              <a:rPr lang="tr-TR" sz="2800" dirty="0" err="1"/>
              <a:t>tumber</a:t>
            </a:r>
            <a:r>
              <a:rPr lang="tr-TR" sz="2800" dirty="0"/>
              <a:t> ve </a:t>
            </a:r>
            <a:r>
              <a:rPr lang="tr-TR" sz="2800" dirty="0" err="1"/>
              <a:t>old</a:t>
            </a:r>
            <a:r>
              <a:rPr lang="tr-TR" sz="2800" dirty="0"/>
              <a:t> </a:t>
            </a:r>
            <a:r>
              <a:rPr lang="tr-TR" sz="2800" dirty="0" err="1"/>
              <a:t>fashıon</a:t>
            </a:r>
            <a:r>
              <a:rPr lang="tr-TR" sz="2800" dirty="0"/>
              <a:t> bardakları kullanılır. Baltık ülkelerinden alınan damgalı bardaklar, modern viski bardaklarıdır.</a:t>
            </a:r>
            <a:br>
              <a:rPr lang="tr-TR" sz="2800" dirty="0"/>
            </a:br>
            <a:r>
              <a:rPr lang="tr-TR" sz="2800" dirty="0"/>
              <a:t> </a:t>
            </a:r>
            <a:r>
              <a:rPr lang="tr-TR" sz="2800" dirty="0" err="1"/>
              <a:t>Orjinal</a:t>
            </a:r>
            <a:r>
              <a:rPr lang="tr-TR" sz="2800" dirty="0"/>
              <a:t> viski daima konuk masasında</a:t>
            </a:r>
            <a:r>
              <a:rPr lang="tr-TR" sz="2800" dirty="0" smtClean="0"/>
              <a:t>, </a:t>
            </a:r>
            <a:r>
              <a:rPr lang="tr-TR" sz="2800" dirty="0"/>
              <a:t>bir viski ölçüsüyle bardağa 2-4 </a:t>
            </a:r>
            <a:r>
              <a:rPr lang="tr-TR" sz="2800" dirty="0" err="1"/>
              <a:t>cl’lik</a:t>
            </a:r>
            <a:r>
              <a:rPr lang="tr-TR" sz="2800" dirty="0"/>
              <a:t> miktarlarda doldurulmalıdır. </a:t>
            </a:r>
            <a:br>
              <a:rPr lang="tr-TR" sz="2800" dirty="0"/>
            </a:br>
            <a:r>
              <a:rPr lang="tr-TR" sz="2800" dirty="0"/>
              <a:t/>
            </a:r>
            <a:br>
              <a:rPr lang="tr-TR" sz="2800" dirty="0"/>
            </a:br>
            <a:endParaRPr lang="tr-TR"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7030A0"/>
                </a:solidFill>
              </a:rPr>
              <a:t>VOTKA</a:t>
            </a:r>
            <a:endParaRPr lang="tr-TR" b="1" dirty="0">
              <a:solidFill>
                <a:srgbClr val="7030A0"/>
              </a:solidFill>
            </a:endParaRPr>
          </a:p>
        </p:txBody>
      </p:sp>
      <p:sp>
        <p:nvSpPr>
          <p:cNvPr id="3" name="2 İçerik Yer Tutucusu"/>
          <p:cNvSpPr>
            <a:spLocks noGrp="1"/>
          </p:cNvSpPr>
          <p:nvPr>
            <p:ph idx="1"/>
          </p:nvPr>
        </p:nvSpPr>
        <p:spPr/>
        <p:txBody>
          <a:bodyPr/>
          <a:lstStyle/>
          <a:p>
            <a:pPr>
              <a:buNone/>
            </a:pPr>
            <a:r>
              <a:rPr lang="tr-TR" dirty="0"/>
              <a:t/>
            </a:r>
            <a:br>
              <a:rPr lang="tr-TR" dirty="0"/>
            </a:br>
            <a:r>
              <a:rPr lang="tr-TR" dirty="0"/>
              <a:t> </a:t>
            </a:r>
            <a:r>
              <a:rPr lang="tr-TR" sz="2800" dirty="0"/>
              <a:t>Polonya ve Rusya’dan dünyaya yayılmıştır.</a:t>
            </a:r>
            <a:r>
              <a:rPr lang="tr-TR" sz="2800" dirty="0">
                <a:sym typeface="Symbol"/>
              </a:rPr>
              <a:t></a:t>
            </a:r>
            <a:r>
              <a:rPr lang="tr-TR" sz="2800" dirty="0"/>
              <a:t/>
            </a:r>
            <a:br>
              <a:rPr lang="tr-TR" sz="2800" dirty="0"/>
            </a:br>
            <a:r>
              <a:rPr lang="tr-TR" sz="2800" dirty="0"/>
              <a:t> Saf özelliğe</a:t>
            </a:r>
            <a:r>
              <a:rPr lang="tr-TR" sz="2800" dirty="0">
                <a:sym typeface="Symbol"/>
              </a:rPr>
              <a:t></a:t>
            </a:r>
            <a:r>
              <a:rPr lang="tr-TR" sz="2800" dirty="0"/>
              <a:t> sahip oluncaya kadar yeniden damıtılarak ayrıca ince kum veya meşe kömürü süzgeçlerinden geçirilerek arındırılır.</a:t>
            </a:r>
            <a:br>
              <a:rPr lang="tr-TR" sz="2800" dirty="0"/>
            </a:br>
            <a:r>
              <a:rPr lang="tr-TR" sz="2800" dirty="0"/>
              <a:t> Birçok kokteylin ana içkisini</a:t>
            </a:r>
            <a:r>
              <a:rPr lang="tr-TR" sz="2800" dirty="0">
                <a:sym typeface="Symbol"/>
              </a:rPr>
              <a:t></a:t>
            </a:r>
            <a:r>
              <a:rPr lang="tr-TR" sz="2800" dirty="0"/>
              <a:t> oluşturmakla birlikte, farklı şekillerde de kullanılabilir</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7030A0"/>
                </a:solidFill>
              </a:rPr>
              <a:t>    CİN</a:t>
            </a:r>
            <a:endParaRPr lang="tr-TR" b="1" dirty="0">
              <a:solidFill>
                <a:srgbClr val="7030A0"/>
              </a:solidFill>
            </a:endParaRPr>
          </a:p>
        </p:txBody>
      </p:sp>
      <p:sp>
        <p:nvSpPr>
          <p:cNvPr id="3" name="2 İçerik Yer Tutucusu"/>
          <p:cNvSpPr>
            <a:spLocks noGrp="1"/>
          </p:cNvSpPr>
          <p:nvPr>
            <p:ph idx="1"/>
          </p:nvPr>
        </p:nvSpPr>
        <p:spPr/>
        <p:txBody>
          <a:bodyPr/>
          <a:lstStyle/>
          <a:p>
            <a:pPr>
              <a:buNone/>
            </a:pPr>
            <a:r>
              <a:rPr lang="tr-TR" dirty="0"/>
              <a:t/>
            </a:r>
            <a:br>
              <a:rPr lang="tr-TR" dirty="0"/>
            </a:br>
            <a:r>
              <a:rPr lang="tr-TR" dirty="0"/>
              <a:t> </a:t>
            </a:r>
            <a:r>
              <a:rPr lang="tr-TR" sz="3200" dirty="0" smtClean="0"/>
              <a:t>İlk </a:t>
            </a:r>
            <a:r>
              <a:rPr lang="tr-TR" sz="3200" dirty="0"/>
              <a:t>kez Hollanda’da yapılmıştır, ancak dünyada İngilizlerin ürettiği </a:t>
            </a:r>
            <a:r>
              <a:rPr lang="tr-TR" sz="3200" dirty="0" err="1"/>
              <a:t>london</a:t>
            </a:r>
            <a:r>
              <a:rPr lang="tr-TR" sz="3200" dirty="0"/>
              <a:t> </a:t>
            </a:r>
            <a:r>
              <a:rPr lang="tr-TR" sz="3200" dirty="0" err="1"/>
              <a:t>dry</a:t>
            </a:r>
            <a:r>
              <a:rPr lang="tr-TR" sz="3200" dirty="0"/>
              <a:t> </a:t>
            </a:r>
            <a:r>
              <a:rPr lang="tr-TR" sz="3200" dirty="0" err="1"/>
              <a:t>gın</a:t>
            </a:r>
            <a:r>
              <a:rPr lang="tr-TR" sz="3200" dirty="0"/>
              <a:t> tutulmaktadır.</a:t>
            </a:r>
            <a:br>
              <a:rPr lang="tr-TR" sz="3200" dirty="0"/>
            </a:br>
            <a:r>
              <a:rPr lang="tr-TR" sz="3200" dirty="0"/>
              <a:t> Saf alkolün ikinci kez ve çeşitli aromatik </a:t>
            </a:r>
            <a:r>
              <a:rPr lang="tr-TR" sz="3200" dirty="0" smtClean="0"/>
              <a:t>bitkilerle</a:t>
            </a:r>
            <a:r>
              <a:rPr lang="tr-TR" sz="3200" dirty="0">
                <a:sym typeface="Symbol"/>
              </a:rPr>
              <a:t> </a:t>
            </a:r>
            <a:r>
              <a:rPr lang="tr-TR" sz="3200" dirty="0" smtClean="0"/>
              <a:t>damıtılmasıyla </a:t>
            </a:r>
            <a:r>
              <a:rPr lang="tr-TR" sz="3200" dirty="0"/>
              <a:t>elde edilir.</a:t>
            </a:r>
            <a:br>
              <a:rPr lang="tr-TR" sz="3200" dirty="0"/>
            </a:br>
            <a:endParaRPr lang="tr-TR"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453</TotalTime>
  <Words>2310</Words>
  <Application>Microsoft Office PowerPoint</Application>
  <PresentationFormat>Ekran Gösterisi (4:3)</PresentationFormat>
  <Paragraphs>233</Paragraphs>
  <Slides>128</Slides>
  <Notes>1</Notes>
  <HiddenSlides>0</HiddenSlides>
  <MMClips>0</MMClips>
  <ScaleCrop>false</ScaleCrop>
  <HeadingPairs>
    <vt:vector size="4" baseType="variant">
      <vt:variant>
        <vt:lpstr>Tema</vt:lpstr>
      </vt:variant>
      <vt:variant>
        <vt:i4>1</vt:i4>
      </vt:variant>
      <vt:variant>
        <vt:lpstr>Slayt Başlıkları</vt:lpstr>
      </vt:variant>
      <vt:variant>
        <vt:i4>128</vt:i4>
      </vt:variant>
    </vt:vector>
  </HeadingPairs>
  <TitlesOfParts>
    <vt:vector size="129" baseType="lpstr">
      <vt:lpstr>Akış</vt:lpstr>
      <vt:lpstr>YİYECEK – İÇECEK İŞLETMELERİ</vt:lpstr>
      <vt:lpstr>YİYECEK VE İÇECEK HİZMETLERİNİN GELİŞİMİ</vt:lpstr>
      <vt:lpstr>               YİYECEK İÇECEK GEREKSİNİMLERİNİ ORTAYA ÇIKARAN FAKTÖRLER </vt:lpstr>
      <vt:lpstr>     YİYECEK İÇECEK HİZMETLERİNİ GELİŞTİREN NEDENLER </vt:lpstr>
      <vt:lpstr>            YİYECEK İÇECEK HİZMETLERİNİN VERİLDİĞİ BİRİMLER </vt:lpstr>
      <vt:lpstr>YİYECEK İÇECEK İŞLETMELERİNİN TEMEL ÖZELLİKLERİ</vt:lpstr>
      <vt:lpstr>OTEL İŞLETMELERİNDE YİYECEK İÇECEK</vt:lpstr>
      <vt:lpstr>Slayt 8</vt:lpstr>
      <vt:lpstr>OTEL İŞLETMELERİNDE YILDIZ VE YİYECEK-İÇECEK</vt:lpstr>
      <vt:lpstr>            RESTORANLARIN SINIFLANDIRILMASI        ÜÇÜNCÜ SINIF RESTORANLAR </vt:lpstr>
      <vt:lpstr>Slayt 11</vt:lpstr>
      <vt:lpstr>      İKİNCİ SINIF RESTORANLAR   </vt:lpstr>
      <vt:lpstr>BİRİNCİ SINIF RESTORANLAR</vt:lpstr>
      <vt:lpstr>Slayt 14</vt:lpstr>
      <vt:lpstr>           YİYECEK İÇECEK İŞLETMELERİNDE YÖNETİM SÜRECİ </vt:lpstr>
      <vt:lpstr>2- YİYECEK İÇECEK İŞLETMELERİNDE ORGANİZASYON VE KOORDİNASYON</vt:lpstr>
      <vt:lpstr>YİYECEK İÇECEK İŞLETMELERİNDE YÜRÜTME VE KONTROL</vt:lpstr>
      <vt:lpstr> YİYECEK İÇECEK YÖNETİM SÜRECİ </vt:lpstr>
      <vt:lpstr>YİYECEK VE İÇECEK MÜDÜRÜ İŞ ÖZETİ:</vt:lpstr>
      <vt:lpstr>KİŞİSEL ÖZELLİKLER</vt:lpstr>
      <vt:lpstr>GÖREVLERİ:</vt:lpstr>
      <vt:lpstr>RESTORAN MÜDÜRÜ  KİŞİSEL ÖZELLİKLER</vt:lpstr>
      <vt:lpstr>GÖREVLERİ:</vt:lpstr>
      <vt:lpstr>GARSON KİŞİSEL ÖZELLİKLER:</vt:lpstr>
      <vt:lpstr>BAR DEPARTMANI</vt:lpstr>
      <vt:lpstr>BAR ÇEŞİTLERİ</vt:lpstr>
      <vt:lpstr>Slayt 27</vt:lpstr>
      <vt:lpstr>Slayt 28</vt:lpstr>
      <vt:lpstr>Slayt 29</vt:lpstr>
      <vt:lpstr>Slayt 30</vt:lpstr>
      <vt:lpstr>DİSCO BAR</vt:lpstr>
      <vt:lpstr>Slayt 32</vt:lpstr>
      <vt:lpstr>Slayt 33</vt:lpstr>
      <vt:lpstr> BAR DEPARTMANI İŞ TANIMLARI </vt:lpstr>
      <vt:lpstr>KİŞİSEL ÖZELLİKLER</vt:lpstr>
      <vt:lpstr>ŞEF BARMEN (BAR CAPTAIN)</vt:lpstr>
      <vt:lpstr>Slayt 37</vt:lpstr>
      <vt:lpstr>BARMEN KİŞİSEL ÖZELLİKLERİ:</vt:lpstr>
      <vt:lpstr>Slayt 39</vt:lpstr>
      <vt:lpstr>BARMENİN DİKKAT ETMESİ GEREKEN KURALLAR</vt:lpstr>
      <vt:lpstr>BAR KOMİSİ KİŞİSEL ÖZELLİKLERİ:</vt:lpstr>
      <vt:lpstr>BAR KOMİSİ</vt:lpstr>
      <vt:lpstr>MUTFAK DEPARTMANI İŞ TANIMLARI</vt:lpstr>
      <vt:lpstr>                                   ŞEF AŞÇI / BAŞ AŞÇI (EXECUTİVE CHEF) </vt:lpstr>
      <vt:lpstr>ŞEF AŞÇI/ BAŞ AŞÇI YARDIMCISI (SOUS CHEF)</vt:lpstr>
      <vt:lpstr>KISIM ŞEFLERİ (CHEFS DE PARTIE)</vt:lpstr>
      <vt:lpstr>ŞEF SOSİYER (CHEF SOUCIER)</vt:lpstr>
      <vt:lpstr>BALIK ŞEFİ (CHEF POISSONIER)</vt:lpstr>
      <vt:lpstr>IZGARA ŞEFİ (CHEF ROTISSEUR)</vt:lpstr>
      <vt:lpstr>Slayt 50</vt:lpstr>
      <vt:lpstr> SOĞUK ŞEFİ ( LARDER CHEF)</vt:lpstr>
      <vt:lpstr>                 MÖNÜ </vt:lpstr>
      <vt:lpstr>Slayt 53</vt:lpstr>
      <vt:lpstr>MÖNÜNÜN ÖNEMİ VE İŞLEVLERİ</vt:lpstr>
      <vt:lpstr> MÖNÜ TÜRLERİ </vt:lpstr>
      <vt:lpstr>Klasik Mönüde Yemek Sırası</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MODERN MÖNÜ</vt:lpstr>
      <vt:lpstr>Slayt 70</vt:lpstr>
      <vt:lpstr>Slayt 71</vt:lpstr>
      <vt:lpstr>FİYATLARINA GÖRE MÖNÜ ÇEŞİTLERİ</vt:lpstr>
      <vt:lpstr>TABLE D’HOTE MÖNÜ:</vt:lpstr>
      <vt:lpstr>Slayt 74</vt:lpstr>
      <vt:lpstr>Slayt 75</vt:lpstr>
      <vt:lpstr>A’LA CARTE MÖNÜ:</vt:lpstr>
      <vt:lpstr>Slayt 77</vt:lpstr>
      <vt:lpstr>        A’la Carte mönülerin dezavantajları da vardır: </vt:lpstr>
      <vt:lpstr>CYCLE (DÖNÜŞÜMLÜ) MÖNÜ: </vt:lpstr>
      <vt:lpstr>Slayt 80</vt:lpstr>
      <vt:lpstr>CALİFORNİA MÖNÜ:</vt:lpstr>
      <vt:lpstr>CARTE DU JOUR (GÜNÜN YEMEĞİ):</vt:lpstr>
      <vt:lpstr> ZAMANA GÖRE TEMEL MÖNÜ TİPLERİ KAHVALTI MÖNÜLERİ </vt:lpstr>
      <vt:lpstr>Slayt 84</vt:lpstr>
      <vt:lpstr>Kahvaltı Türleri:</vt:lpstr>
      <vt:lpstr>Slayt 86</vt:lpstr>
      <vt:lpstr>2-İlaveli Kahvaltı (Garnitürlü Kahvaltı):</vt:lpstr>
      <vt:lpstr>Slayt 88</vt:lpstr>
      <vt:lpstr>Slayt 89</vt:lpstr>
      <vt:lpstr>Slayt 90</vt:lpstr>
      <vt:lpstr>AKŞAM YEMEĞİ MÖNÜSÜ:</vt:lpstr>
      <vt:lpstr>                  SUPPER MÖNÜ: </vt:lpstr>
      <vt:lpstr>  BRUNCH MÖNÜ:</vt:lpstr>
      <vt:lpstr>                       İÇECEKLER  ALKOLLÜ İÇECEKLER</vt:lpstr>
      <vt:lpstr>  ŞARAP</vt:lpstr>
      <vt:lpstr>Slayt 96</vt:lpstr>
      <vt:lpstr>   VİSKİ</vt:lpstr>
      <vt:lpstr>VOTKA</vt:lpstr>
      <vt:lpstr>    CİN</vt:lpstr>
      <vt:lpstr>  RAKI</vt:lpstr>
      <vt:lpstr>KONYAK, ARMANYAK VE BRANDİ</vt:lpstr>
      <vt:lpstr>Slayt 102</vt:lpstr>
      <vt:lpstr>   ROM</vt:lpstr>
      <vt:lpstr>      TEKİLA</vt:lpstr>
      <vt:lpstr>     VERMUT</vt:lpstr>
      <vt:lpstr>   LİKÖR</vt:lpstr>
      <vt:lpstr>Slayt 107</vt:lpstr>
      <vt:lpstr>   SAKİ</vt:lpstr>
      <vt:lpstr>KOKTEYLLER</vt:lpstr>
      <vt:lpstr>  IRISH COFFEE (SICAK ALKOLLÜ)</vt:lpstr>
      <vt:lpstr>YİYECEK İÇECEK İŞLETMELERİNDE HİJYEN VE SANİTASYON</vt:lpstr>
      <vt:lpstr> SATIN ALMADA SANİTASYON</vt:lpstr>
      <vt:lpstr>TESELLÜMDE SANİTASYON</vt:lpstr>
      <vt:lpstr>Slayt 114</vt:lpstr>
      <vt:lpstr>DEPOLAMADA SANİTASYON</vt:lpstr>
      <vt:lpstr>Slayt 116</vt:lpstr>
      <vt:lpstr>Slayt 117</vt:lpstr>
      <vt:lpstr>    ŞARAP BARDAĞI</vt:lpstr>
      <vt:lpstr>    VİSKİ BARDAĞI</vt:lpstr>
      <vt:lpstr>  VOTKA BARDAĞI</vt:lpstr>
      <vt:lpstr>  CİN BARDAĞI (BRAMBLE)</vt:lpstr>
      <vt:lpstr>   RAKI BARDAĞI</vt:lpstr>
      <vt:lpstr>  KONYAK </vt:lpstr>
      <vt:lpstr>  ROM</vt:lpstr>
      <vt:lpstr>  TEKİLA </vt:lpstr>
      <vt:lpstr>LİKÖR</vt:lpstr>
      <vt:lpstr>  KOKTEYLLER</vt:lpstr>
      <vt:lpstr> IRISH COFFEE</vt:lpstr>
    </vt:vector>
  </TitlesOfParts>
  <Company>Şirket Adı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YİYECEK – İÇECEK İŞLETMELERİ</dc:title>
  <dc:creator>Kullanıcı Adı</dc:creator>
  <cp:lastModifiedBy>EXPER</cp:lastModifiedBy>
  <cp:revision>30</cp:revision>
  <dcterms:created xsi:type="dcterms:W3CDTF">2011-03-20T16:32:07Z</dcterms:created>
  <dcterms:modified xsi:type="dcterms:W3CDTF">2011-03-27T22:17:58Z</dcterms:modified>
</cp:coreProperties>
</file>