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59" r:id="rId6"/>
    <p:sldId id="260" r:id="rId7"/>
    <p:sldId id="261" r:id="rId8"/>
    <p:sldId id="269" r:id="rId9"/>
    <p:sldId id="262" r:id="rId10"/>
    <p:sldId id="270" r:id="rId11"/>
    <p:sldId id="263" r:id="rId12"/>
    <p:sldId id="271" r:id="rId13"/>
    <p:sldId id="264" r:id="rId14"/>
    <p:sldId id="272" r:id="rId15"/>
    <p:sldId id="265" r:id="rId16"/>
    <p:sldId id="273" r:id="rId17"/>
    <p:sldId id="274" r:id="rId18"/>
    <p:sldId id="268" r:id="rId19"/>
    <p:sldId id="266" r:id="rId20"/>
    <p:sldId id="267"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30.05.2011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7200" dirty="0" smtClean="0"/>
              <a:t>Yiyecek içecek hizmetleri</a:t>
            </a:r>
            <a:endParaRPr lang="tr-TR" sz="7200" dirty="0"/>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8229600" cy="6525344"/>
          </a:xfrm>
        </p:spPr>
        <p:txBody>
          <a:bodyPr>
            <a:normAutofit fontScale="85000" lnSpcReduction="20000"/>
          </a:bodyPr>
          <a:lstStyle/>
          <a:p>
            <a:r>
              <a:rPr lang="tr-TR" b="1" dirty="0" smtClean="0"/>
              <a:t>Görevleri</a:t>
            </a:r>
          </a:p>
          <a:p>
            <a:r>
              <a:rPr lang="tr-TR" dirty="0" smtClean="0"/>
              <a:t>􀂾 İş organizasyonu yapmak.</a:t>
            </a:r>
          </a:p>
          <a:p>
            <a:r>
              <a:rPr lang="tr-TR" dirty="0" smtClean="0"/>
              <a:t>􀂾 Hijyen ve sanitasyon kurallara uygun çalışma ortamı hazırlamak.</a:t>
            </a:r>
          </a:p>
          <a:p>
            <a:r>
              <a:rPr lang="tr-TR" dirty="0" smtClean="0"/>
              <a:t>􀂾 Hamur tekniklerini uygulayarak (kıyılarak, çırpılarak, özleştirilerek,</a:t>
            </a:r>
          </a:p>
          <a:p>
            <a:r>
              <a:rPr lang="tr-TR" dirty="0" smtClean="0"/>
              <a:t>mayalandırılarak vb.)ürünler hazırlamak.</a:t>
            </a:r>
          </a:p>
          <a:p>
            <a:r>
              <a:rPr lang="tr-TR" dirty="0" smtClean="0"/>
              <a:t>􀂾 Kremalar, şuruplar ve iç malzemeler hazırlamak.</a:t>
            </a:r>
          </a:p>
          <a:p>
            <a:r>
              <a:rPr lang="tr-TR" dirty="0" smtClean="0"/>
              <a:t>􀂾 Yaş pasta çeşitlerini ve özel gün pastalarını hazırlamak.</a:t>
            </a:r>
          </a:p>
          <a:p>
            <a:r>
              <a:rPr lang="tr-TR" dirty="0" smtClean="0"/>
              <a:t>􀂾 Sütlü ve şuruplu tatlı çeşitlerini hazırlamak.</a:t>
            </a:r>
          </a:p>
          <a:p>
            <a:r>
              <a:rPr lang="tr-TR" dirty="0" smtClean="0"/>
              <a:t>􀂾 Pastane ürünlerini süslemek ve servise sunmak.</a:t>
            </a:r>
          </a:p>
          <a:p>
            <a:r>
              <a:rPr lang="tr-TR" dirty="0" smtClean="0"/>
              <a:t>􀂾 Alanındaki araç ve ekipmanları kullanmak ve bakımını yapmak.</a:t>
            </a:r>
          </a:p>
          <a:p>
            <a:r>
              <a:rPr lang="tr-TR" dirty="0" smtClean="0"/>
              <a:t>􀂾 Gerektiğinde ürünlerin satışını yapmak.</a:t>
            </a:r>
          </a:p>
          <a:p>
            <a:r>
              <a:rPr lang="tr-TR" dirty="0" smtClean="0"/>
              <a:t>􀂾 Mesleki gelişime ilişkin faaliyetleri yürütmek.</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SERVİS</a:t>
            </a:r>
            <a:endParaRPr lang="tr-TR" dirty="0"/>
          </a:p>
        </p:txBody>
      </p:sp>
      <p:sp>
        <p:nvSpPr>
          <p:cNvPr id="3" name="2 İçerik Yer Tutucusu"/>
          <p:cNvSpPr>
            <a:spLocks noGrp="1"/>
          </p:cNvSpPr>
          <p:nvPr>
            <p:ph idx="1"/>
          </p:nvPr>
        </p:nvSpPr>
        <p:spPr/>
        <p:txBody>
          <a:bodyPr>
            <a:normAutofit fontScale="92500"/>
          </a:bodyPr>
          <a:lstStyle/>
          <a:p>
            <a:r>
              <a:rPr lang="tr-TR" b="1" dirty="0" smtClean="0"/>
              <a:t>Tanımı: </a:t>
            </a:r>
          </a:p>
          <a:p>
            <a:pPr>
              <a:buNone/>
            </a:pPr>
            <a:r>
              <a:rPr lang="tr-TR" dirty="0" smtClean="0"/>
              <a:t>Servise hazırlık, servis yapma, hesabın</a:t>
            </a:r>
          </a:p>
          <a:p>
            <a:pPr>
              <a:buNone/>
            </a:pPr>
            <a:r>
              <a:rPr lang="tr-TR" dirty="0" smtClean="0"/>
              <a:t>takdimi ve tahsili yeterliklerini kazandırmaya yönelik</a:t>
            </a:r>
          </a:p>
          <a:p>
            <a:pPr>
              <a:buNone/>
            </a:pPr>
            <a:r>
              <a:rPr lang="tr-TR" dirty="0" smtClean="0"/>
              <a:t>eğitim ve öğretim verilen daldır.</a:t>
            </a:r>
          </a:p>
          <a:p>
            <a:r>
              <a:rPr lang="tr-TR" b="1" dirty="0" smtClean="0"/>
              <a:t>Amacı: </a:t>
            </a:r>
          </a:p>
          <a:p>
            <a:pPr>
              <a:buNone/>
            </a:pPr>
            <a:r>
              <a:rPr lang="tr-TR" dirty="0" smtClean="0"/>
              <a:t>Servis elemanlığı mesleğinin yeterliklerine</a:t>
            </a:r>
          </a:p>
          <a:p>
            <a:pPr>
              <a:buNone/>
            </a:pPr>
            <a:r>
              <a:rPr lang="tr-TR" dirty="0" smtClean="0"/>
              <a:t>sahip meslek elemanları yetiştirmek</a:t>
            </a:r>
          </a:p>
          <a:p>
            <a:pPr>
              <a:buNone/>
            </a:pPr>
            <a:r>
              <a:rPr lang="tr-TR" dirty="0" smtClean="0"/>
              <a:t>amaçlanmaktadır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0"/>
            <a:ext cx="8229600" cy="7101408"/>
          </a:xfrm>
        </p:spPr>
        <p:txBody>
          <a:bodyPr>
            <a:normAutofit fontScale="92500"/>
          </a:bodyPr>
          <a:lstStyle/>
          <a:p>
            <a:r>
              <a:rPr lang="tr-TR" b="1" dirty="0" smtClean="0"/>
              <a:t>Görevleri</a:t>
            </a:r>
          </a:p>
          <a:p>
            <a:r>
              <a:rPr lang="tr-TR" dirty="0" smtClean="0"/>
              <a:t>􀂾 İş organizasyonu yapmak.</a:t>
            </a:r>
          </a:p>
          <a:p>
            <a:r>
              <a:rPr lang="tr-TR" dirty="0" smtClean="0"/>
              <a:t>􀂾 Servis öncesi hazırlıkları yapmak.</a:t>
            </a:r>
          </a:p>
          <a:p>
            <a:r>
              <a:rPr lang="tr-TR" dirty="0" smtClean="0"/>
              <a:t>􀂾 Konuk kabul ve uğurlama işlemlerini yapmak.</a:t>
            </a:r>
          </a:p>
          <a:p>
            <a:r>
              <a:rPr lang="tr-TR" dirty="0" smtClean="0"/>
              <a:t>􀂾 Yiyecek ve içeceklerin siparişini almak.</a:t>
            </a:r>
          </a:p>
          <a:p>
            <a:r>
              <a:rPr lang="tr-TR" dirty="0" smtClean="0"/>
              <a:t>􀂾 Çeşitli yöntemlerle yiyeceklerin servisini yapmak.</a:t>
            </a:r>
          </a:p>
          <a:p>
            <a:r>
              <a:rPr lang="tr-TR" dirty="0" smtClean="0"/>
              <a:t>􀂾 Özel servis gerektiren yiyeceklerin servisini yapmak.</a:t>
            </a:r>
          </a:p>
          <a:p>
            <a:r>
              <a:rPr lang="tr-TR" dirty="0" smtClean="0"/>
              <a:t>􀂾 İçecek servisi yapmak.</a:t>
            </a:r>
          </a:p>
          <a:p>
            <a:r>
              <a:rPr lang="tr-TR" dirty="0" smtClean="0"/>
              <a:t>􀂾 Servis sonrası işlemleri yürütmek.</a:t>
            </a:r>
          </a:p>
          <a:p>
            <a:r>
              <a:rPr lang="tr-TR" dirty="0" smtClean="0"/>
              <a:t>􀂾 Mesleki gelişime ilişkin faaliyetleri yürütmek.</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BAR</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Tanımı: </a:t>
            </a:r>
          </a:p>
          <a:p>
            <a:pPr>
              <a:buNone/>
            </a:pPr>
            <a:r>
              <a:rPr lang="tr-TR" dirty="0" smtClean="0"/>
              <a:t>Bar hazırlıkları ve düzenini sağlama, içecek</a:t>
            </a:r>
          </a:p>
          <a:p>
            <a:pPr>
              <a:buNone/>
            </a:pPr>
            <a:r>
              <a:rPr lang="es-ES" dirty="0" smtClean="0"/>
              <a:t>hazırlama ve servisini yapma, hesabın takdimi ve</a:t>
            </a:r>
          </a:p>
          <a:p>
            <a:pPr>
              <a:buNone/>
            </a:pPr>
            <a:r>
              <a:rPr lang="tr-TR" dirty="0" smtClean="0"/>
              <a:t>tahsili yeterliklerini kazandıracak eğitim ve öğretim</a:t>
            </a:r>
          </a:p>
          <a:p>
            <a:pPr>
              <a:buNone/>
            </a:pPr>
            <a:r>
              <a:rPr lang="tr-TR" dirty="0" smtClean="0"/>
              <a:t>verilen daldır.</a:t>
            </a:r>
          </a:p>
          <a:p>
            <a:pPr>
              <a:buNone/>
            </a:pPr>
            <a:r>
              <a:rPr lang="tr-TR" b="1" dirty="0" smtClean="0"/>
              <a:t>Amacı:</a:t>
            </a:r>
          </a:p>
          <a:p>
            <a:pPr>
              <a:buNone/>
            </a:pPr>
            <a:r>
              <a:rPr lang="tr-TR" dirty="0" smtClean="0"/>
              <a:t> Barmen/barmaid mesleğinin yeterliklerine</a:t>
            </a:r>
          </a:p>
          <a:p>
            <a:pPr>
              <a:buNone/>
            </a:pPr>
            <a:r>
              <a:rPr lang="tr-TR" dirty="0" smtClean="0"/>
              <a:t>sahip meslek elemanları yetiştirmek</a:t>
            </a:r>
          </a:p>
          <a:p>
            <a:pPr>
              <a:buNone/>
            </a:pPr>
            <a:r>
              <a:rPr lang="tr-TR" dirty="0" smtClean="0"/>
              <a:t>amaçlanmaktadır.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8229600" cy="6525344"/>
          </a:xfrm>
        </p:spPr>
        <p:txBody>
          <a:bodyPr>
            <a:normAutofit fontScale="92500" lnSpcReduction="10000"/>
          </a:bodyPr>
          <a:lstStyle/>
          <a:p>
            <a:r>
              <a:rPr lang="tr-TR" b="1" dirty="0" smtClean="0"/>
              <a:t>Görevleri</a:t>
            </a:r>
          </a:p>
          <a:p>
            <a:r>
              <a:rPr lang="tr-TR" dirty="0" smtClean="0"/>
              <a:t>􀂾 İş organizasyonu yapmak.</a:t>
            </a:r>
          </a:p>
          <a:p>
            <a:r>
              <a:rPr lang="tr-TR" dirty="0" smtClean="0"/>
              <a:t>􀂾 Bar ön hazırlıklarını yapmak.</a:t>
            </a:r>
          </a:p>
          <a:p>
            <a:r>
              <a:rPr lang="tr-TR" dirty="0" smtClean="0"/>
              <a:t>􀂾 Konuk kabul ve uğurlama işlemlerini yapmak.</a:t>
            </a:r>
          </a:p>
          <a:p>
            <a:r>
              <a:rPr lang="tr-TR" dirty="0" smtClean="0"/>
              <a:t>􀂾 Sipariş almak.</a:t>
            </a:r>
          </a:p>
          <a:p>
            <a:r>
              <a:rPr lang="tr-TR" dirty="0" smtClean="0"/>
              <a:t>􀂾 Alkollü ve alkolsüz içeceklerin servisini yapmak.</a:t>
            </a:r>
          </a:p>
          <a:p>
            <a:r>
              <a:rPr lang="tr-TR" dirty="0" smtClean="0"/>
              <a:t>􀂾 Kokteyl çeşitlerini hazırlamak ve servisini yapmak.</a:t>
            </a:r>
          </a:p>
          <a:p>
            <a:r>
              <a:rPr lang="tr-TR" dirty="0" smtClean="0"/>
              <a:t>􀂾 Barda animasyon faaliyetlerini yapmak.</a:t>
            </a:r>
          </a:p>
          <a:p>
            <a:r>
              <a:rPr lang="tr-TR" dirty="0" smtClean="0"/>
              <a:t>􀂾 Hesabı hazırlamak ve tahsilini yapmak.</a:t>
            </a:r>
          </a:p>
          <a:p>
            <a:r>
              <a:rPr lang="tr-TR" dirty="0" smtClean="0"/>
              <a:t>􀂾 Konuk tiplerine ve olağandışı durumlara uygun davranmak.</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HOST- HOSTESLİK</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Tanımı: </a:t>
            </a:r>
          </a:p>
          <a:p>
            <a:pPr>
              <a:buNone/>
            </a:pPr>
            <a:r>
              <a:rPr lang="tr-TR" dirty="0" smtClean="0"/>
              <a:t>Otobüs, tren ve havayollarında seyahat</a:t>
            </a:r>
          </a:p>
          <a:p>
            <a:pPr>
              <a:buNone/>
            </a:pPr>
            <a:r>
              <a:rPr lang="tr-TR" dirty="0" smtClean="0"/>
              <a:t>öncesi, sonrası ve seyahat sırasındaki yolcu/müşteri</a:t>
            </a:r>
          </a:p>
          <a:p>
            <a:pPr>
              <a:buNone/>
            </a:pPr>
            <a:r>
              <a:rPr lang="tr-TR" dirty="0" smtClean="0"/>
              <a:t>hizmetlerini ve servis hizmetlerini yapma yeterliklerini</a:t>
            </a:r>
          </a:p>
          <a:p>
            <a:pPr>
              <a:buNone/>
            </a:pPr>
            <a:r>
              <a:rPr lang="tr-TR" dirty="0" smtClean="0"/>
              <a:t>kazandıracak eğitim ve öğretim verilen daldır.</a:t>
            </a:r>
          </a:p>
          <a:p>
            <a:pPr>
              <a:buNone/>
            </a:pPr>
            <a:r>
              <a:rPr lang="tr-TR" b="1" dirty="0" smtClean="0"/>
              <a:t>Amacı: </a:t>
            </a:r>
          </a:p>
          <a:p>
            <a:pPr>
              <a:buNone/>
            </a:pPr>
            <a:r>
              <a:rPr lang="tr-TR" dirty="0" smtClean="0"/>
              <a:t>Hosteslik mesleğinin yeterliklerine sahip</a:t>
            </a:r>
          </a:p>
          <a:p>
            <a:pPr>
              <a:buNone/>
            </a:pPr>
            <a:r>
              <a:rPr lang="tr-TR" dirty="0" smtClean="0"/>
              <a:t>meslek elemanları yetiştirmek amaçlanmaktadır.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0" y="0"/>
            <a:ext cx="9144000" cy="6858000"/>
          </a:xfrm>
        </p:spPr>
        <p:txBody>
          <a:bodyPr>
            <a:normAutofit/>
          </a:bodyPr>
          <a:lstStyle/>
          <a:p>
            <a:r>
              <a:rPr lang="tr-TR" b="1" dirty="0" smtClean="0"/>
              <a:t>Görevleri</a:t>
            </a:r>
          </a:p>
          <a:p>
            <a:r>
              <a:rPr lang="tr-TR" dirty="0" smtClean="0"/>
              <a:t>􀂾 İş organizasyonu yapmak.</a:t>
            </a:r>
          </a:p>
          <a:p>
            <a:r>
              <a:rPr lang="tr-TR" dirty="0" smtClean="0"/>
              <a:t>􀂾 Hijyen ve sanitasyon kurallarına uygun çalışma ortamı hazırlamak.</a:t>
            </a:r>
          </a:p>
          <a:p>
            <a:r>
              <a:rPr lang="tr-TR" dirty="0" smtClean="0"/>
              <a:t>􀂾 Fuar/kongre öncesi hazırlıkları yapmak</a:t>
            </a:r>
          </a:p>
          <a:p>
            <a:r>
              <a:rPr lang="nb-NO" dirty="0" smtClean="0"/>
              <a:t>􀂾 Fuar/kongrelerde müşteri hizmetlerini yürütmek</a:t>
            </a:r>
          </a:p>
          <a:p>
            <a:r>
              <a:rPr lang="tr-TR" dirty="0" smtClean="0"/>
              <a:t>􀂾 Fuar/kongrede </a:t>
            </a:r>
            <a:r>
              <a:rPr lang="tr-TR" dirty="0" err="1" smtClean="0"/>
              <a:t>stand</a:t>
            </a:r>
            <a:r>
              <a:rPr lang="tr-TR" dirty="0" smtClean="0"/>
              <a:t> hizmetlerini yürütmek</a:t>
            </a:r>
          </a:p>
          <a:p>
            <a:r>
              <a:rPr lang="tr-TR" dirty="0" smtClean="0"/>
              <a:t>􀂾 Trende bilet ve bagaj işlemlerini yapmak</a:t>
            </a:r>
          </a:p>
          <a:p>
            <a:r>
              <a:rPr lang="nb-NO" dirty="0" smtClean="0"/>
              <a:t>􀂾 Trende elektrik sistemlerini kontrol etmek ve kullanmak</a:t>
            </a:r>
          </a:p>
          <a:p>
            <a:r>
              <a:rPr lang="tr-TR" dirty="0" smtClean="0"/>
              <a:t>􀂾 Havaalanında rezervasyon, bilet işlemlerini ve yer hizmetlerini yapmak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404664"/>
            <a:ext cx="8229600" cy="6525344"/>
          </a:xfrm>
        </p:spPr>
        <p:txBody>
          <a:bodyPr>
            <a:normAutofit lnSpcReduction="10000"/>
          </a:bodyPr>
          <a:lstStyle/>
          <a:p>
            <a:r>
              <a:rPr lang="tr-TR" dirty="0" smtClean="0"/>
              <a:t>􀂾 Otobüs/trende/uçakta seyahat hizmetlerini yürütmek</a:t>
            </a:r>
          </a:p>
          <a:p>
            <a:r>
              <a:rPr lang="tr-TR" dirty="0" smtClean="0"/>
              <a:t>􀂾 Otobüs/trende/uçakta servis hizmetlerini yapmak</a:t>
            </a:r>
          </a:p>
          <a:p>
            <a:r>
              <a:rPr lang="tr-TR" dirty="0" smtClean="0"/>
              <a:t>􀂾 Protokol ve görgü kurallarına uygun olarak uçuş ekibi ve yolcularla etkili iletişim</a:t>
            </a:r>
          </a:p>
          <a:p>
            <a:r>
              <a:rPr lang="tr-TR" dirty="0" smtClean="0"/>
              <a:t>kurmak</a:t>
            </a:r>
          </a:p>
          <a:p>
            <a:r>
              <a:rPr lang="tr-TR" dirty="0" smtClean="0"/>
              <a:t>􀂾 Anons hizmetlerini yürütmek</a:t>
            </a:r>
          </a:p>
          <a:p>
            <a:r>
              <a:rPr lang="tr-TR" dirty="0" smtClean="0"/>
              <a:t>􀂾 Havacılık terminolojisi ile iletişim sağlamak</a:t>
            </a:r>
          </a:p>
          <a:p>
            <a:r>
              <a:rPr lang="tr-TR" dirty="0" smtClean="0"/>
              <a:t>􀂾 Meteorolojik gelişmelerin etkilerine göre kabin önlemlerini almak</a:t>
            </a:r>
          </a:p>
          <a:p>
            <a:r>
              <a:rPr lang="tr-TR" dirty="0" smtClean="0"/>
              <a:t>􀂾 Seyahat sırasında temel ilk yardım yapmak</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t>Bu meslek elemanlarının dışında Sos Aşçısı, Sıcak Yemek Aşçısı, Soğuk Yemek Aşçısı, Kahvaltı Aşçısı Baklavacı, Börekçi, Pizzacı, Muhallebici, Yufkacı, Hamurkar Kasap, Barlar Şefi,Bar Kaptanı, Şarap Servis Elemanı, </a:t>
            </a:r>
            <a:r>
              <a:rPr lang="tr-TR" dirty="0" err="1" smtClean="0"/>
              <a:t>Tranşör</a:t>
            </a:r>
            <a:r>
              <a:rPr lang="tr-TR" dirty="0" smtClean="0"/>
              <a:t>, Kahveci Güzeli, Komi, Bulaşıkçı gibi meslekler bulunmaktadır. </a:t>
            </a:r>
            <a:r>
              <a:rPr lang="tr-TR" dirty="0" err="1" smtClean="0"/>
              <a:t>Host</a:t>
            </a:r>
            <a:r>
              <a:rPr lang="tr-TR" dirty="0" smtClean="0"/>
              <a:t>/Hosteslik meslek dalında da Uçak Hostesi, Yer Hizmetleri Hostesi, Tren Hostesi, Otobüs Hostesi, Fuar/Kongre Hostesi meslekleri yer almaktadır.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Beslenme sistemlerinde çok önemli olan HACCP (</a:t>
            </a:r>
            <a:r>
              <a:rPr lang="tr-TR" dirty="0" err="1" smtClean="0"/>
              <a:t>Hazard</a:t>
            </a:r>
            <a:r>
              <a:rPr lang="tr-TR" dirty="0" smtClean="0"/>
              <a:t> </a:t>
            </a:r>
            <a:r>
              <a:rPr lang="tr-TR" dirty="0" err="1" smtClean="0"/>
              <a:t>Analyzis</a:t>
            </a:r>
            <a:r>
              <a:rPr lang="tr-TR" dirty="0" smtClean="0"/>
              <a:t> of </a:t>
            </a:r>
            <a:r>
              <a:rPr lang="tr-TR" dirty="0" err="1" smtClean="0"/>
              <a:t>Critical</a:t>
            </a:r>
            <a:r>
              <a:rPr lang="tr-TR" dirty="0" smtClean="0"/>
              <a:t> </a:t>
            </a:r>
            <a:r>
              <a:rPr lang="tr-TR" dirty="0" err="1" smtClean="0"/>
              <a:t>Control</a:t>
            </a:r>
            <a:r>
              <a:rPr lang="tr-TR" dirty="0" smtClean="0"/>
              <a:t> </a:t>
            </a:r>
            <a:r>
              <a:rPr lang="tr-TR" dirty="0" err="1" smtClean="0"/>
              <a:t>Points</a:t>
            </a:r>
            <a:r>
              <a:rPr lang="tr-TR" dirty="0" smtClean="0"/>
              <a:t>=Kritik Kontrol Noktalarında Tehlike Analizleri) gıda güvenliğini sağlamayı </a:t>
            </a:r>
            <a:r>
              <a:rPr lang="tr-TR" dirty="0" err="1" smtClean="0"/>
              <a:t>hedefleyenbir</a:t>
            </a:r>
            <a:r>
              <a:rPr lang="tr-TR" dirty="0" smtClean="0"/>
              <a:t> yaklaşımdır. İlk kez 1988 yılında HACCP sistemi yasal boyut kazanarak Avrupa’da önemli mesafeler kat etmiştir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Yiyecek İçecek Hizmetleri Alanı</a:t>
            </a:r>
            <a:endParaRPr lang="tr-TR" dirty="0"/>
          </a:p>
        </p:txBody>
      </p:sp>
      <p:sp>
        <p:nvSpPr>
          <p:cNvPr id="3" name="2 İçerik Yer Tutucusu"/>
          <p:cNvSpPr>
            <a:spLocks noGrp="1"/>
          </p:cNvSpPr>
          <p:nvPr>
            <p:ph idx="1"/>
          </p:nvPr>
        </p:nvSpPr>
        <p:spPr/>
        <p:txBody>
          <a:bodyPr/>
          <a:lstStyle/>
          <a:p>
            <a:r>
              <a:rPr lang="tr-TR" dirty="0" smtClean="0"/>
              <a:t>1. Mutfak,</a:t>
            </a:r>
          </a:p>
          <a:p>
            <a:r>
              <a:rPr lang="tr-TR" dirty="0" smtClean="0"/>
              <a:t>2. Servis,</a:t>
            </a:r>
          </a:p>
          <a:p>
            <a:r>
              <a:rPr lang="tr-TR" dirty="0" smtClean="0"/>
              <a:t>3. Pastacılık</a:t>
            </a:r>
          </a:p>
          <a:p>
            <a:r>
              <a:rPr lang="tr-TR" dirty="0" smtClean="0"/>
              <a:t>4. Bar</a:t>
            </a:r>
          </a:p>
          <a:p>
            <a:r>
              <a:rPr lang="tr-TR" dirty="0" smtClean="0"/>
              <a:t>5. </a:t>
            </a:r>
            <a:r>
              <a:rPr lang="tr-TR" dirty="0" err="1" smtClean="0"/>
              <a:t>Host</a:t>
            </a:r>
            <a:r>
              <a:rPr lang="tr-TR" dirty="0" smtClean="0"/>
              <a:t> - Hosteslik (uçak, tren ve otobüs)</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MESLEK ELEMANLARINDA ARANAN ÖZELLİKLER</a:t>
            </a:r>
            <a:endParaRPr lang="tr-TR" dirty="0"/>
          </a:p>
        </p:txBody>
      </p:sp>
      <p:sp>
        <p:nvSpPr>
          <p:cNvPr id="3" name="2 İçerik Yer Tutucusu"/>
          <p:cNvSpPr>
            <a:spLocks noGrp="1"/>
          </p:cNvSpPr>
          <p:nvPr>
            <p:ph idx="1"/>
          </p:nvPr>
        </p:nvSpPr>
        <p:spPr/>
        <p:txBody>
          <a:bodyPr>
            <a:normAutofit/>
          </a:bodyPr>
          <a:lstStyle/>
          <a:p>
            <a:r>
              <a:rPr lang="tr-TR" b="1" dirty="0" smtClean="0"/>
              <a:t>Aşçı olmak isteyenlerin; </a:t>
            </a:r>
            <a:r>
              <a:rPr lang="tr-TR" dirty="0" smtClean="0"/>
              <a:t>yiyecek-içeceklerle ilgili konulara ilgi duyan, bedence güçlü ve sağlıklı, tat ve koku alma duyumları gelişmiş, temiz, titiz, dikkatli, sorumluluk sahibi, eli çabuk, hızlı hareket edebilen, bir işi planlama ve uygulama yeteneğine sahip, iş güvenliğine dikkat eden, bulaşıcı hastalığı olmayan, mesleki eğitim almış olması gereklidir.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0" y="1600200"/>
            <a:ext cx="9144000" cy="4525963"/>
          </a:xfrm>
        </p:spPr>
        <p:txBody>
          <a:bodyPr/>
          <a:lstStyle/>
          <a:p>
            <a:r>
              <a:rPr lang="tr-TR" b="1" dirty="0" smtClean="0"/>
              <a:t>Pastacı olmak isteyenlerin; </a:t>
            </a:r>
            <a:r>
              <a:rPr lang="tr-TR" dirty="0" smtClean="0"/>
              <a:t>bedence güçlü ve sağlıklı, tat ve koku alma duyumları gelişmiş, temiz, titiz, dikkatli, sorumluluk sahibi, el ve parmak becerisine sahip, estetik görüşü olan ve yeni ürünler geliştirebilen, iş güvenliğine dikkat eden, bulaşıcı hastalığı olmayan, mesleki eğitim almış olması gereklidir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0" y="332656"/>
            <a:ext cx="9144000" cy="6525344"/>
          </a:xfrm>
        </p:spPr>
        <p:txBody>
          <a:bodyPr>
            <a:normAutofit/>
          </a:bodyPr>
          <a:lstStyle/>
          <a:p>
            <a:pPr>
              <a:buNone/>
            </a:pPr>
            <a:r>
              <a:rPr lang="tr-TR" b="1" dirty="0" smtClean="0"/>
              <a:t>Servis elemanı olmak isteyenlerin; </a:t>
            </a:r>
            <a:r>
              <a:rPr lang="tr-TR" dirty="0" smtClean="0"/>
              <a:t>uzun süre ayakta çalışabilecek kadar bedence sağlam ve dayanıklı, iş disiplinine sahip, mesleği ile ilgili etik ilkelere bağlı, güler yüzlü, saygılı, kibar, dışa dönük, insanlarla iyi iletişim kurabilen, insanların istek ve duygularını anlayabilen, ikna etme yeteneğine sahip, sabırlı, görgü ve protokol kurallarını bilen, etkili ve güzel konuşan, dikkatli, temiz, titiz, düzenli, mesleki eğitim almış olması gereklidir.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0" y="1556792"/>
            <a:ext cx="9144000" cy="5301208"/>
          </a:xfrm>
        </p:spPr>
        <p:txBody>
          <a:bodyPr>
            <a:normAutofit/>
          </a:bodyPr>
          <a:lstStyle/>
          <a:p>
            <a:pPr>
              <a:buNone/>
            </a:pPr>
            <a:r>
              <a:rPr lang="tr-TR" b="1" dirty="0" smtClean="0"/>
              <a:t>Barmen olmak isteyenlerin; </a:t>
            </a:r>
            <a:r>
              <a:rPr lang="tr-TR" dirty="0" smtClean="0"/>
              <a:t>İş disiplinine sahip,uzun süre ayakta çalışabilecek kadar bedence sağlam ve dayanıklı, ellerini çabuk ve ustalıkla kullanabilen, mesleği ile ilgili etik ilkelere bağlı, güler yüzlü, saygılı, kibar, sabırlı, sır tutan, insanlarla iyi iletişim kurabilen, etkili ve güzel konuşan, insan psikolojisinden anlayan, dikkatli, temiz, titiz, düzenli, mesleki eğitim almış olması gereklidir.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0" y="1600200"/>
            <a:ext cx="9144000" cy="5257800"/>
          </a:xfrm>
        </p:spPr>
        <p:txBody>
          <a:bodyPr>
            <a:normAutofit/>
          </a:bodyPr>
          <a:lstStyle/>
          <a:p>
            <a:r>
              <a:rPr lang="tr-TR" b="1" dirty="0" err="1" smtClean="0"/>
              <a:t>Host</a:t>
            </a:r>
            <a:r>
              <a:rPr lang="tr-TR" b="1" dirty="0" smtClean="0"/>
              <a:t>/hostes olmak isteyenlerin; </a:t>
            </a:r>
            <a:r>
              <a:rPr lang="tr-TR" dirty="0" smtClean="0"/>
              <a:t>hosteslikle ilgili konulara ilgi duyan, fiziksel ve psikolojik yönden sağlıklı, güçlü, dayanıklı, düzgün bir fiziksel yapı ve istenen boy ve kiloya sahip olan, temiz, titiz, dikkatli, sorumluluk sahibi, güler yüzlü ve düzgün diksiyonu olan, pratik, zeki, sabırlı ve yüksek ikna kabiliyeti olan, iş güvenliğine dikkat eden, insanlarla kolay iletişim kuran, mesleki eğitim almış olması gereklidir.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ÇALIŞMA ORTAMI VE KOŞULLARI</a:t>
            </a:r>
            <a:endParaRPr lang="tr-TR" dirty="0"/>
          </a:p>
        </p:txBody>
      </p:sp>
      <p:sp>
        <p:nvSpPr>
          <p:cNvPr id="3" name="2 İçerik Yer Tutucusu"/>
          <p:cNvSpPr>
            <a:spLocks noGrp="1"/>
          </p:cNvSpPr>
          <p:nvPr>
            <p:ph idx="1"/>
          </p:nvPr>
        </p:nvSpPr>
        <p:spPr/>
        <p:txBody>
          <a:bodyPr/>
          <a:lstStyle/>
          <a:p>
            <a:r>
              <a:rPr lang="tr-TR" sz="4800" b="1" dirty="0" smtClean="0"/>
              <a:t>aşçılar</a:t>
            </a:r>
            <a:endParaRPr lang="tr-TR" dirty="0" smtClean="0"/>
          </a:p>
          <a:p>
            <a:r>
              <a:rPr lang="tr-TR" dirty="0" smtClean="0"/>
              <a:t>Çalışma esnasında dikkatli olmadıkları takdirde yanma, kayma, düşme, kesilmeler, elektrik çarpmaları ve hava gazı-doğal gaz zehirlenmeleri gibi kazalarla karşılaşabilirler.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8229600" cy="6597352"/>
          </a:xfrm>
        </p:spPr>
        <p:txBody>
          <a:bodyPr>
            <a:normAutofit/>
          </a:bodyPr>
          <a:lstStyle/>
          <a:p>
            <a:r>
              <a:rPr lang="tr-TR" dirty="0" smtClean="0"/>
              <a:t>Aşçılar;</a:t>
            </a:r>
          </a:p>
          <a:p>
            <a:r>
              <a:rPr lang="tr-TR" dirty="0" smtClean="0"/>
              <a:t>􀂾 Konaklama işletmelerinin yiyecek içecek ünitelerinde,</a:t>
            </a:r>
          </a:p>
          <a:p>
            <a:r>
              <a:rPr lang="tr-TR" dirty="0" smtClean="0"/>
              <a:t>􀂾 Pastanelerde,</a:t>
            </a:r>
          </a:p>
          <a:p>
            <a:r>
              <a:rPr lang="tr-TR" dirty="0" smtClean="0"/>
              <a:t>􀂾 Özel ve kamu kuruluşlarının (hastane, okul, işyeri, fabrika, ordu vb.)</a:t>
            </a:r>
          </a:p>
          <a:p>
            <a:r>
              <a:rPr lang="tr-TR" dirty="0" smtClean="0"/>
              <a:t>mutfaklarında,</a:t>
            </a:r>
          </a:p>
          <a:p>
            <a:r>
              <a:rPr lang="nn-NO" dirty="0" smtClean="0"/>
              <a:t>􀂾 Kafeterya, bar ve restoranlarda,</a:t>
            </a:r>
          </a:p>
          <a:p>
            <a:r>
              <a:rPr lang="tr-TR" dirty="0" smtClean="0"/>
              <a:t>􀂾 Yemek fabrikalarında,</a:t>
            </a:r>
          </a:p>
          <a:p>
            <a:r>
              <a:rPr lang="tr-TR" dirty="0" smtClean="0"/>
              <a:t>􀂾 Ulaşım araçlarının yiyecek içecek ünitelerinde vb. yerlerde çalışabilirler.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PASTACILAR:</a:t>
            </a:r>
            <a:endParaRPr lang="tr-TR" dirty="0"/>
          </a:p>
        </p:txBody>
      </p:sp>
      <p:sp>
        <p:nvSpPr>
          <p:cNvPr id="3" name="2 İçerik Yer Tutucusu"/>
          <p:cNvSpPr>
            <a:spLocks noGrp="1"/>
          </p:cNvSpPr>
          <p:nvPr>
            <p:ph idx="1"/>
          </p:nvPr>
        </p:nvSpPr>
        <p:spPr/>
        <p:txBody>
          <a:bodyPr/>
          <a:lstStyle/>
          <a:p>
            <a:r>
              <a:rPr lang="tr-TR" dirty="0" smtClean="0"/>
              <a:t>Çalışma esnasında dikkatli olmadıkları takdirde yanma, kayma, düşme, kesilmeler, elektrik çarpmaları ve hava gazı-doğal gaz zehirlenmeleri gibi kazalarla karşılaşabilir.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Pastacılar;</a:t>
            </a:r>
          </a:p>
          <a:p>
            <a:r>
              <a:rPr lang="tr-TR" dirty="0" smtClean="0"/>
              <a:t>􀂾 Konaklama işletmelerinin yiyecek içecek ünitelerinde,</a:t>
            </a:r>
          </a:p>
          <a:p>
            <a:r>
              <a:rPr lang="tr-TR" dirty="0" smtClean="0"/>
              <a:t>􀂾 Pastanelerde,</a:t>
            </a:r>
          </a:p>
          <a:p>
            <a:r>
              <a:rPr lang="tr-TR" dirty="0" smtClean="0"/>
              <a:t>􀂾 Unlu </a:t>
            </a:r>
            <a:r>
              <a:rPr lang="tr-TR" dirty="0" err="1" smtClean="0"/>
              <a:t>mamül</a:t>
            </a:r>
            <a:r>
              <a:rPr lang="tr-TR" dirty="0" smtClean="0"/>
              <a:t> üreten fırınlarda,</a:t>
            </a:r>
          </a:p>
          <a:p>
            <a:r>
              <a:rPr lang="tr-TR" dirty="0" smtClean="0"/>
              <a:t>􀂾 Kafeterya ve restoranlarda çalışırlar.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SERVİS ELEMANLARI</a:t>
            </a:r>
            <a:endParaRPr lang="tr-TR" dirty="0"/>
          </a:p>
        </p:txBody>
      </p:sp>
      <p:sp>
        <p:nvSpPr>
          <p:cNvPr id="3" name="2 İçerik Yer Tutucusu"/>
          <p:cNvSpPr>
            <a:spLocks noGrp="1"/>
          </p:cNvSpPr>
          <p:nvPr>
            <p:ph idx="1"/>
          </p:nvPr>
        </p:nvSpPr>
        <p:spPr/>
        <p:txBody>
          <a:bodyPr/>
          <a:lstStyle/>
          <a:p>
            <a:r>
              <a:rPr lang="tr-TR" dirty="0" smtClean="0"/>
              <a:t>Çalışma esnasında dikkatli olmadıkları takdirde yanma, kayma, düşme, kesilme gibi kazalarla karşılaşabilirler.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Yiyecek İçecek Hizmetleri alanı</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sz="5100" dirty="0" smtClean="0"/>
              <a:t>bireylere temel bilimleri içeren bilgi ve</a:t>
            </a:r>
          </a:p>
          <a:p>
            <a:pPr>
              <a:buNone/>
            </a:pPr>
            <a:r>
              <a:rPr lang="tr-TR" sz="5100" dirty="0" smtClean="0"/>
              <a:t>beceriler ile Yiyecek İçecek Hizmetleri sektöründeki mesleklere ilişkin özel</a:t>
            </a:r>
          </a:p>
          <a:p>
            <a:pPr>
              <a:buNone/>
            </a:pPr>
            <a:r>
              <a:rPr lang="tr-TR" sz="5100" dirty="0" smtClean="0"/>
              <a:t>mesleki bilgi ve becerileri kazındırmanın yanı sıra çevredeki insanlarla sağlıklı</a:t>
            </a:r>
          </a:p>
          <a:p>
            <a:pPr>
              <a:buNone/>
            </a:pPr>
            <a:r>
              <a:rPr lang="tr-TR" sz="5100" dirty="0" smtClean="0"/>
              <a:t>iletişim kurabilen, çağdaş teknolojiyi kullanabilen, problem çözebilen,alanında</a:t>
            </a:r>
          </a:p>
          <a:p>
            <a:pPr>
              <a:buNone/>
            </a:pPr>
            <a:r>
              <a:rPr lang="tr-TR" sz="5100" dirty="0" smtClean="0"/>
              <a:t>kazandığı bilgi ve becerileri doğru kullanarak sektörün ihtiyaç duyduğu kaliteli</a:t>
            </a:r>
          </a:p>
          <a:p>
            <a:pPr>
              <a:buNone/>
            </a:pPr>
            <a:r>
              <a:rPr lang="tr-TR" sz="5100" dirty="0" smtClean="0"/>
              <a:t>ürün ve hizmet sunabilen,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b="1" dirty="0" smtClean="0"/>
              <a:t>Servis elemanları;</a:t>
            </a:r>
          </a:p>
          <a:p>
            <a:r>
              <a:rPr lang="tr-TR" dirty="0" smtClean="0"/>
              <a:t>􀂾 Konaklama işletmelerinin yiyecek içecek ünitelerinde,</a:t>
            </a:r>
          </a:p>
          <a:p>
            <a:r>
              <a:rPr lang="tr-TR" dirty="0" smtClean="0"/>
              <a:t>􀂾 Pastanelerde,</a:t>
            </a:r>
          </a:p>
          <a:p>
            <a:r>
              <a:rPr lang="tr-TR" dirty="0" smtClean="0"/>
              <a:t>􀂾 Kurum mutfaklarında,</a:t>
            </a:r>
          </a:p>
          <a:p>
            <a:r>
              <a:rPr lang="nn-NO" dirty="0" smtClean="0"/>
              <a:t>􀂾 Kafeterya, bar ve restoranlarda,</a:t>
            </a:r>
          </a:p>
          <a:p>
            <a:r>
              <a:rPr lang="tr-TR" dirty="0" smtClean="0"/>
              <a:t>􀂾 Ulaşım araçlarının yiyecek içecek ünitelerinde,</a:t>
            </a:r>
          </a:p>
          <a:p>
            <a:r>
              <a:rPr lang="tr-TR" dirty="0" smtClean="0"/>
              <a:t>􀂾 Eğlence yerlerinde(diskotek, gece kulüpleri vb.) çalışabilirler.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BARMEN/BARMAİD</a:t>
            </a:r>
            <a:endParaRPr lang="tr-TR" dirty="0"/>
          </a:p>
        </p:txBody>
      </p:sp>
      <p:sp>
        <p:nvSpPr>
          <p:cNvPr id="3" name="2 İçerik Yer Tutucusu"/>
          <p:cNvSpPr>
            <a:spLocks noGrp="1"/>
          </p:cNvSpPr>
          <p:nvPr>
            <p:ph idx="1"/>
          </p:nvPr>
        </p:nvSpPr>
        <p:spPr/>
        <p:txBody>
          <a:bodyPr/>
          <a:lstStyle/>
          <a:p>
            <a:r>
              <a:rPr lang="tr-TR" dirty="0" smtClean="0"/>
              <a:t>􀂾 Barlarda,</a:t>
            </a:r>
          </a:p>
          <a:p>
            <a:r>
              <a:rPr lang="tr-TR" dirty="0" smtClean="0"/>
              <a:t>􀂾 Konaklama işletmeleri ve restoranlarında,</a:t>
            </a:r>
          </a:p>
          <a:p>
            <a:r>
              <a:rPr lang="tr-TR" dirty="0" smtClean="0"/>
              <a:t>􀂾 Eğlence yerlerinde(diskotek, gazino, gece kulüpleri vb.) çalışabilirler.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HOST/HOSTESLER</a:t>
            </a:r>
            <a:endParaRPr lang="tr-TR" dirty="0"/>
          </a:p>
        </p:txBody>
      </p:sp>
      <p:sp>
        <p:nvSpPr>
          <p:cNvPr id="3" name="2 İçerik Yer Tutucusu"/>
          <p:cNvSpPr>
            <a:spLocks noGrp="1"/>
          </p:cNvSpPr>
          <p:nvPr>
            <p:ph idx="1"/>
          </p:nvPr>
        </p:nvSpPr>
        <p:spPr/>
        <p:txBody>
          <a:bodyPr/>
          <a:lstStyle/>
          <a:p>
            <a:r>
              <a:rPr lang="tr-TR" dirty="0" smtClean="0"/>
              <a:t>Çalışma esnasında ülkeler arasındaki saat farkından dolayı uyum bozukluğu, işitme kaybı, psikolojik sıkıntılar, uyku bozukluğu, unutkanlık; fiziksel şartlardan dolayı da varis, boyun ve bel fıtığı, İşitme kaybı, göz bozuklukları görülebilir.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Resmi-özel havayolları ve yabancı havayollarında,</a:t>
            </a:r>
          </a:p>
          <a:p>
            <a:r>
              <a:rPr lang="tr-TR" dirty="0" smtClean="0"/>
              <a:t>􀂾 Tüm otobüs şirketleri ve demir yollarında,</a:t>
            </a:r>
          </a:p>
          <a:p>
            <a:r>
              <a:rPr lang="tr-TR" dirty="0" smtClean="0"/>
              <a:t>􀂾 Fuarlar, sergiler, oteller, mağazalar, açık hava mekanlarında, büro hizmetleri</a:t>
            </a:r>
          </a:p>
          <a:p>
            <a:r>
              <a:rPr lang="tr-TR" smtClean="0"/>
              <a:t>ortamında çalışabilirler</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dirty="0" smtClean="0"/>
              <a:t>uygulama sonuçlarını izleyerek değerlendiren ve</a:t>
            </a:r>
          </a:p>
          <a:p>
            <a:pPr>
              <a:buNone/>
            </a:pPr>
            <a:r>
              <a:rPr lang="tr-TR" dirty="0" smtClean="0"/>
              <a:t>gerekli önlemleri alabilen, araştırma yaparak her konuda yenilikleri takip eden</a:t>
            </a:r>
          </a:p>
          <a:p>
            <a:pPr>
              <a:buNone/>
            </a:pPr>
            <a:r>
              <a:rPr lang="tr-TR" dirty="0" smtClean="0"/>
              <a:t>ve hayata geçirebilen, bütün kaynakları etkili ve verimli kullanarak maliyet</a:t>
            </a:r>
          </a:p>
          <a:p>
            <a:pPr>
              <a:buNone/>
            </a:pPr>
            <a:r>
              <a:rPr lang="tr-TR" dirty="0" smtClean="0"/>
              <a:t>hesabı yapabilen, kendi iş yerini kurma düşüncelerini faaliyete geçirmeyi</a:t>
            </a:r>
          </a:p>
          <a:p>
            <a:pPr>
              <a:buNone/>
            </a:pPr>
            <a:r>
              <a:rPr lang="tr-TR" dirty="0" smtClean="0"/>
              <a:t>planlayan tekniğe uygun üretim yapan bireyler yetiştirmeyi amaçlamaktadır.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YİYECEK İÇECEK HİZMETLERİ</a:t>
            </a:r>
            <a:endParaRPr lang="tr-TR" dirty="0"/>
          </a:p>
        </p:txBody>
      </p:sp>
      <p:sp>
        <p:nvSpPr>
          <p:cNvPr id="3" name="2 İçerik Yer Tutucusu"/>
          <p:cNvSpPr>
            <a:spLocks noGrp="1"/>
          </p:cNvSpPr>
          <p:nvPr>
            <p:ph idx="1"/>
          </p:nvPr>
        </p:nvSpPr>
        <p:spPr/>
        <p:txBody>
          <a:bodyPr/>
          <a:lstStyle/>
          <a:p>
            <a:pPr>
              <a:buNone/>
            </a:pPr>
            <a:r>
              <a:rPr lang="tr-TR" dirty="0" smtClean="0"/>
              <a:t>Tanım: </a:t>
            </a:r>
          </a:p>
          <a:p>
            <a:pPr>
              <a:buNone/>
            </a:pPr>
            <a:r>
              <a:rPr lang="tr-TR" dirty="0" smtClean="0"/>
              <a:t>Yiyecek-İçecek Hizmetleri alanı altında yer alan</a:t>
            </a:r>
          </a:p>
          <a:p>
            <a:pPr>
              <a:buNone/>
            </a:pPr>
            <a:r>
              <a:rPr lang="tr-TR" dirty="0" smtClean="0"/>
              <a:t>dalların yeterliklerini kazandırmaya yönelik eğitim ve öğretim verilen alandır.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AMACI</a:t>
            </a: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Yiyecek-İçecek Hizmetleri alanı altında yer alan</a:t>
            </a:r>
          </a:p>
          <a:p>
            <a:pPr>
              <a:buNone/>
            </a:pPr>
            <a:r>
              <a:rPr lang="tr-TR" dirty="0" smtClean="0"/>
              <a:t>mesleklerde, sektörün ihtiyaçları ve hizmet</a:t>
            </a:r>
          </a:p>
          <a:p>
            <a:pPr>
              <a:buNone/>
            </a:pPr>
            <a:r>
              <a:rPr lang="tr-TR" dirty="0" smtClean="0"/>
              <a:t>sektöründeki gelişmeler doğrultusunda, mesleki</a:t>
            </a:r>
          </a:p>
          <a:p>
            <a:pPr>
              <a:buNone/>
            </a:pPr>
            <a:r>
              <a:rPr lang="nb-NO" dirty="0" smtClean="0"/>
              <a:t>yeterlikleri kazanmış nitelikli meslek elemanları</a:t>
            </a:r>
          </a:p>
          <a:p>
            <a:pPr>
              <a:buNone/>
            </a:pPr>
            <a:r>
              <a:rPr lang="tr-TR" dirty="0" smtClean="0"/>
              <a:t>yetiştirmek amaçlanmaktadır.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MUTFAK</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b="1" dirty="0" smtClean="0"/>
              <a:t>Tanımı: </a:t>
            </a:r>
          </a:p>
          <a:p>
            <a:pPr>
              <a:buNone/>
            </a:pPr>
            <a:r>
              <a:rPr lang="tr-TR" dirty="0" smtClean="0"/>
              <a:t>Mutfak araç, gereç ve ekipmanlarını</a:t>
            </a:r>
          </a:p>
          <a:p>
            <a:pPr>
              <a:buNone/>
            </a:pPr>
            <a:r>
              <a:rPr lang="tr-TR" dirty="0" smtClean="0"/>
              <a:t>kullanarak, hijyen ve sanitasyon kurallarına uygun</a:t>
            </a:r>
          </a:p>
          <a:p>
            <a:pPr>
              <a:buNone/>
            </a:pPr>
            <a:r>
              <a:rPr lang="tr-TR" dirty="0" smtClean="0"/>
              <a:t>yiyecek üretimi yapma ve servise hazır hâle getirme</a:t>
            </a:r>
          </a:p>
          <a:p>
            <a:pPr>
              <a:buNone/>
            </a:pPr>
            <a:r>
              <a:rPr lang="tr-TR" dirty="0" smtClean="0"/>
              <a:t>yeterliklerini kazandırmaya yönelik eğitim ve öğretim</a:t>
            </a:r>
          </a:p>
          <a:p>
            <a:pPr>
              <a:buNone/>
            </a:pPr>
            <a:r>
              <a:rPr lang="tr-TR" dirty="0" smtClean="0"/>
              <a:t>verilen daldır.</a:t>
            </a:r>
          </a:p>
          <a:p>
            <a:r>
              <a:rPr lang="tr-TR" b="1" dirty="0" smtClean="0"/>
              <a:t>Amacı: </a:t>
            </a:r>
          </a:p>
          <a:p>
            <a:pPr>
              <a:buNone/>
            </a:pPr>
            <a:r>
              <a:rPr lang="tr-TR" dirty="0" smtClean="0"/>
              <a:t>Aşçılık mesleğinin yeterliklerine sahip meslek</a:t>
            </a:r>
          </a:p>
          <a:p>
            <a:pPr>
              <a:buNone/>
            </a:pPr>
            <a:r>
              <a:rPr lang="tr-TR" dirty="0" smtClean="0"/>
              <a:t>elemanları yetiştirmek amaçlanmaktadır.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8229600" cy="6597352"/>
          </a:xfrm>
        </p:spPr>
        <p:txBody>
          <a:bodyPr>
            <a:normAutofit fontScale="70000" lnSpcReduction="20000"/>
          </a:bodyPr>
          <a:lstStyle/>
          <a:p>
            <a:r>
              <a:rPr lang="tr-TR" b="1" dirty="0" smtClean="0"/>
              <a:t>Görevleri</a:t>
            </a:r>
          </a:p>
          <a:p>
            <a:r>
              <a:rPr lang="tr-TR" dirty="0" smtClean="0"/>
              <a:t>􀂾 İş organizasyonu yapmak.</a:t>
            </a:r>
          </a:p>
          <a:p>
            <a:r>
              <a:rPr lang="tr-TR" dirty="0" smtClean="0"/>
              <a:t>􀂾 Hijyen ve sanitasyon kurallarına uygun çalışma ortamı hazırlamak.</a:t>
            </a:r>
          </a:p>
          <a:p>
            <a:r>
              <a:rPr lang="tr-TR" dirty="0" smtClean="0"/>
              <a:t>􀂾 Standart yemek tarifesine uygun mönüleri planlamak.</a:t>
            </a:r>
          </a:p>
          <a:p>
            <a:r>
              <a:rPr lang="tr-TR" dirty="0" smtClean="0"/>
              <a:t>􀂾 Kahvaltıyı servise hazır hale getirmek.</a:t>
            </a:r>
          </a:p>
          <a:p>
            <a:r>
              <a:rPr lang="tr-TR" dirty="0" smtClean="0"/>
              <a:t>􀂾 Çorba ve sosları servise hazır hale getirmek.</a:t>
            </a:r>
          </a:p>
          <a:p>
            <a:r>
              <a:rPr lang="tr-TR" dirty="0" smtClean="0"/>
              <a:t>􀂾 Et ve tavuk yemeklerini servise hazır hale getirmek.</a:t>
            </a:r>
          </a:p>
          <a:p>
            <a:r>
              <a:rPr lang="tr-TR" dirty="0" smtClean="0"/>
              <a:t>􀂾 Su ve deniz ürünleri yemeklerini servise hazır hale getirmek.</a:t>
            </a:r>
          </a:p>
          <a:p>
            <a:r>
              <a:rPr lang="tr-TR" dirty="0" smtClean="0"/>
              <a:t>􀂾 Kuru </a:t>
            </a:r>
            <a:r>
              <a:rPr lang="tr-TR" dirty="0" err="1" smtClean="0"/>
              <a:t>baklagil</a:t>
            </a:r>
            <a:r>
              <a:rPr lang="tr-TR" dirty="0" smtClean="0"/>
              <a:t> yemeklerini servise hazır hale getirmek.</a:t>
            </a:r>
          </a:p>
          <a:p>
            <a:r>
              <a:rPr lang="tr-TR" dirty="0" smtClean="0"/>
              <a:t>􀂾 Sebze yemeklerini servise hazır hale getirmek.</a:t>
            </a:r>
          </a:p>
          <a:p>
            <a:r>
              <a:rPr lang="tr-TR" dirty="0" smtClean="0"/>
              <a:t>􀂾 Salata ve salata soslarını servise hazır hale getirmek.</a:t>
            </a:r>
          </a:p>
          <a:p>
            <a:r>
              <a:rPr lang="tr-TR" dirty="0" smtClean="0"/>
              <a:t>􀂾 Pilav ve makarnaları servise hazır hale getirmek.</a:t>
            </a:r>
          </a:p>
          <a:p>
            <a:r>
              <a:rPr lang="tr-TR" dirty="0" smtClean="0"/>
              <a:t>􀂾 Hamur kullanılarak yapılan yemekleri servise hazır hale getirmek.</a:t>
            </a:r>
          </a:p>
          <a:p>
            <a:r>
              <a:rPr lang="tr-TR" dirty="0" smtClean="0"/>
              <a:t>􀂾 Çeşitli tatlıları ve börekleri servise hazır hale getirmek.</a:t>
            </a:r>
          </a:p>
          <a:p>
            <a:r>
              <a:rPr lang="tr-TR" dirty="0" smtClean="0"/>
              <a:t>􀂾 Açık büfe yiyeceklerini servise hazır hale getirmek.</a:t>
            </a:r>
          </a:p>
          <a:p>
            <a:r>
              <a:rPr lang="tr-TR" dirty="0" smtClean="0"/>
              <a:t>􀂾 Hazırlanan ürünlerin duyusal değerlendirilmesini yapmak.</a:t>
            </a:r>
          </a:p>
          <a:p>
            <a:r>
              <a:rPr lang="tr-TR" dirty="0" smtClean="0"/>
              <a:t>􀂾 Alanındaki araç ve ekipmanları kullanmak ve bakımını yapmak.</a:t>
            </a:r>
          </a:p>
          <a:p>
            <a:r>
              <a:rPr lang="tr-TR" dirty="0" smtClean="0"/>
              <a:t>􀂾 Mesleki gelişime ilişkin faaliyetleri yürütmek</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PASTACILIK</a:t>
            </a:r>
            <a:endParaRPr lang="tr-TR" dirty="0"/>
          </a:p>
        </p:txBody>
      </p:sp>
      <p:sp>
        <p:nvSpPr>
          <p:cNvPr id="3" name="2 İçerik Yer Tutucusu"/>
          <p:cNvSpPr>
            <a:spLocks noGrp="1"/>
          </p:cNvSpPr>
          <p:nvPr>
            <p:ph idx="1"/>
          </p:nvPr>
        </p:nvSpPr>
        <p:spPr/>
        <p:txBody>
          <a:bodyPr>
            <a:normAutofit fontScale="85000" lnSpcReduction="10000"/>
          </a:bodyPr>
          <a:lstStyle/>
          <a:p>
            <a:r>
              <a:rPr lang="tr-TR" b="1" dirty="0" smtClean="0"/>
              <a:t>Tanımı: </a:t>
            </a:r>
          </a:p>
          <a:p>
            <a:pPr>
              <a:buNone/>
            </a:pPr>
            <a:r>
              <a:rPr lang="tr-TR" dirty="0" smtClean="0"/>
              <a:t>Pastane mutfağı araç, gereç ve</a:t>
            </a:r>
          </a:p>
          <a:p>
            <a:pPr>
              <a:buNone/>
            </a:pPr>
            <a:r>
              <a:rPr lang="tr-TR" dirty="0" smtClean="0"/>
              <a:t>ekipmanlarını kullanarak, hijyen ve sanitasyon</a:t>
            </a:r>
          </a:p>
          <a:p>
            <a:pPr>
              <a:buNone/>
            </a:pPr>
            <a:r>
              <a:rPr lang="tr-TR" dirty="0" smtClean="0"/>
              <a:t>kurallarına uygun pastane ürünlerini yapma süsleme</a:t>
            </a:r>
          </a:p>
          <a:p>
            <a:pPr>
              <a:buNone/>
            </a:pPr>
            <a:r>
              <a:rPr lang="tr-TR" dirty="0" smtClean="0"/>
              <a:t>ve servise hazır hâle getirme yeterliklerini</a:t>
            </a:r>
          </a:p>
          <a:p>
            <a:pPr>
              <a:buNone/>
            </a:pPr>
            <a:r>
              <a:rPr lang="tr-TR" dirty="0" smtClean="0"/>
              <a:t>kazandırmaya yönelik eğitim ve öğretim verilen daldır.</a:t>
            </a:r>
          </a:p>
          <a:p>
            <a:pPr>
              <a:buNone/>
            </a:pPr>
            <a:r>
              <a:rPr lang="en-US" b="1" dirty="0" err="1" smtClean="0"/>
              <a:t>Amacı</a:t>
            </a:r>
            <a:r>
              <a:rPr lang="en-US" b="1" dirty="0" smtClean="0"/>
              <a:t>:</a:t>
            </a:r>
            <a:r>
              <a:rPr lang="tr-TR" b="1" dirty="0" smtClean="0"/>
              <a:t> </a:t>
            </a:r>
          </a:p>
          <a:p>
            <a:pPr>
              <a:buNone/>
            </a:pPr>
            <a:r>
              <a:rPr lang="en-US" dirty="0" err="1" smtClean="0"/>
              <a:t>Pastacılık</a:t>
            </a:r>
            <a:r>
              <a:rPr lang="en-US" dirty="0" smtClean="0"/>
              <a:t> </a:t>
            </a:r>
            <a:r>
              <a:rPr lang="en-US" dirty="0" err="1" smtClean="0"/>
              <a:t>mesleğinin</a:t>
            </a:r>
            <a:r>
              <a:rPr lang="en-US" dirty="0" smtClean="0"/>
              <a:t> </a:t>
            </a:r>
            <a:r>
              <a:rPr lang="en-US" dirty="0" err="1" smtClean="0"/>
              <a:t>yeterliklerine</a:t>
            </a:r>
            <a:r>
              <a:rPr lang="en-US" dirty="0" smtClean="0"/>
              <a:t> </a:t>
            </a:r>
            <a:r>
              <a:rPr lang="en-US" dirty="0" err="1" smtClean="0"/>
              <a:t>sahip</a:t>
            </a:r>
            <a:endParaRPr lang="en-US" dirty="0" smtClean="0"/>
          </a:p>
          <a:p>
            <a:pPr>
              <a:buNone/>
            </a:pPr>
            <a:r>
              <a:rPr lang="tr-TR" dirty="0" smtClean="0"/>
              <a:t>meslek elemanları yetiştirmek amaçlanmaktadır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1586</Words>
  <Application>Microsoft Office PowerPoint</Application>
  <PresentationFormat>Ekran Gösterisi (4:3)</PresentationFormat>
  <Paragraphs>190</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Yiyecek içecek hizmetleri</vt:lpstr>
      <vt:lpstr>Yiyecek İçecek Hizmetleri Alanı</vt:lpstr>
      <vt:lpstr>Yiyecek İçecek Hizmetleri alanı</vt:lpstr>
      <vt:lpstr>Slayt 4</vt:lpstr>
      <vt:lpstr>YİYECEK İÇECEK HİZMETLERİ</vt:lpstr>
      <vt:lpstr>AMACI</vt:lpstr>
      <vt:lpstr>MUTFAK</vt:lpstr>
      <vt:lpstr>Slayt 8</vt:lpstr>
      <vt:lpstr>PASTACILIK</vt:lpstr>
      <vt:lpstr>Slayt 10</vt:lpstr>
      <vt:lpstr>SERVİS</vt:lpstr>
      <vt:lpstr>Slayt 12</vt:lpstr>
      <vt:lpstr>BAR</vt:lpstr>
      <vt:lpstr>Slayt 14</vt:lpstr>
      <vt:lpstr>HOST- HOSTESLİK</vt:lpstr>
      <vt:lpstr>Slayt 16</vt:lpstr>
      <vt:lpstr>Slayt 17</vt:lpstr>
      <vt:lpstr>Slayt 18</vt:lpstr>
      <vt:lpstr>Slayt 19</vt:lpstr>
      <vt:lpstr>MESLEK ELEMANLARINDA ARANAN ÖZELLİKLER</vt:lpstr>
      <vt:lpstr>Slayt 21</vt:lpstr>
      <vt:lpstr>Slayt 22</vt:lpstr>
      <vt:lpstr>Slayt 23</vt:lpstr>
      <vt:lpstr>Slayt 24</vt:lpstr>
      <vt:lpstr>ÇALIŞMA ORTAMI VE KOŞULLARI</vt:lpstr>
      <vt:lpstr>Slayt 26</vt:lpstr>
      <vt:lpstr>PASTACILAR:</vt:lpstr>
      <vt:lpstr>Slayt 28</vt:lpstr>
      <vt:lpstr>SERVİS ELEMANLARI</vt:lpstr>
      <vt:lpstr>Slayt 30</vt:lpstr>
      <vt:lpstr>BARMEN/BARMAİD</vt:lpstr>
      <vt:lpstr>HOST/HOSTESLER</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içecek hizmetleri</dc:title>
  <cp:lastModifiedBy>candas yüksel</cp:lastModifiedBy>
  <cp:revision>4</cp:revision>
  <dcterms:modified xsi:type="dcterms:W3CDTF">2011-05-30T19:33:18Z</dcterms:modified>
</cp:coreProperties>
</file>