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0" r:id="rId23"/>
    <p:sldId id="277" r:id="rId24"/>
    <p:sldId id="278" r:id="rId25"/>
    <p:sldId id="279"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27.05.2011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TURİZM COĞRAFYASI </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Akdeniz Bölgesi:</a:t>
            </a:r>
            <a:r>
              <a:rPr lang="tr-TR" dirty="0" smtClean="0"/>
              <a:t> Akdeniz bölgesinde de durum farksızdır. Yaz aylarında sıcaklık şartlarının uygun olması, plajların varlığı, sıcaklığın uzun sürmesi gibi şartlara bağlı olarak Türkiye’de en uzun sürdüğü bölgedir. Bölgede kış aylarında bile denize girilebilmektedir.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Ayrıca </a:t>
            </a:r>
            <a:r>
              <a:rPr lang="tr-TR" dirty="0" err="1" smtClean="0"/>
              <a:t>Toros</a:t>
            </a:r>
            <a:r>
              <a:rPr lang="tr-TR" dirty="0" smtClean="0"/>
              <a:t> Dağlarına yüksek olmasından dolayı aynı anda hem denize girilebilmekte hem de kayak yapılabilmektedir. Bölgelerdeki tüm illerde çok önemli tarihi kalıntılarda bulunmaktadır. Antalya da deniz turizmi ve tarihi turizm oldukça gelişmiştir.(Alanya, Manavgat, Kaş, Kemer, Termesos, Olympos, Perge… Vs.)</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İç Anadolu Bölgesi:</a:t>
            </a:r>
            <a:r>
              <a:rPr lang="tr-TR" dirty="0" smtClean="0"/>
              <a:t> günümüzde Türkiye’nin politik merkezi durumundadır. Diğer bölgeler kadar olmasa da canlı bir turizm olayı yaşanmaktadır. Anıtkabir, Ankara kalesi, Anadolu medeniyetleri müzesi ve Ürgüp göreme bu bölgeyi canlı kılan turizm yerlerimizdir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Doğu Anadolu Bölgesi</a:t>
            </a:r>
            <a:r>
              <a:rPr lang="tr-TR" dirty="0" smtClean="0"/>
              <a:t>: bölgemiz kış aylarını uzun sürmesi, kar yağışının bol olmasından dolayı turizm çok canlı değildir. Dağlık alanlarını geniş yer tutamsından dolayı dağ turizmi gelişme göstermektedir. Nemrut Dağı, Ağrı Dağı, Van gölü öneli turizm merkezleridir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Güney Doğu Anadolu Bölgesi</a:t>
            </a:r>
            <a:r>
              <a:rPr lang="tr-TR" dirty="0" smtClean="0"/>
              <a:t>: denizden uzak olduğu için karasal iklim görülür. Bu nedenle çok canlı bir turizme sahip değildir. Tarihi öneme sahip eserlere sahiptir. Balıklı göl, Hasankeyf bunlardan bazılarıdır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Ülkemizde </a:t>
            </a:r>
            <a:r>
              <a:rPr lang="tr-TR" b="1" dirty="0" smtClean="0"/>
              <a:t>kış sporları </a:t>
            </a:r>
            <a:r>
              <a:rPr lang="tr-TR" dirty="0" smtClean="0"/>
              <a:t>da önemli yer tutmaktadır. Bursa-Uludağ, kayseri-Erciyes, Kastamonu- Ilgaz, bolu-kartal kaya, Erzurum-Palandöken, Kars-Sarıkamış, Antalya-Saklıkent, Ankara-Elmadağ örnek göstermektedir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TURİZMDE ARZ KAYNAKLARI </a:t>
            </a:r>
            <a:endParaRPr lang="tr-TR" dirty="0"/>
          </a:p>
        </p:txBody>
      </p:sp>
      <p:sp>
        <p:nvSpPr>
          <p:cNvPr id="3" name="2 İçerik Yer Tutucusu"/>
          <p:cNvSpPr>
            <a:spLocks noGrp="1"/>
          </p:cNvSpPr>
          <p:nvPr>
            <p:ph idx="1"/>
          </p:nvPr>
        </p:nvSpPr>
        <p:spPr/>
        <p:txBody>
          <a:bodyPr/>
          <a:lstStyle/>
          <a:p>
            <a:r>
              <a:rPr lang="tr-TR" b="1" dirty="0" smtClean="0"/>
              <a:t>1 Fiziksel Faktörler</a:t>
            </a:r>
            <a:endParaRPr lang="tr-TR" dirty="0" smtClean="0"/>
          </a:p>
          <a:p>
            <a:r>
              <a:rPr lang="tr-TR" dirty="0" smtClean="0"/>
              <a:t> -</a:t>
            </a:r>
            <a:r>
              <a:rPr lang="tr-TR" dirty="0" err="1" smtClean="0"/>
              <a:t>Topoğrafya</a:t>
            </a:r>
            <a:r>
              <a:rPr lang="tr-TR" dirty="0" smtClean="0"/>
              <a:t>: </a:t>
            </a:r>
            <a:r>
              <a:rPr lang="tr-TR" dirty="0" err="1" smtClean="0"/>
              <a:t>Topoğrafya</a:t>
            </a:r>
            <a:r>
              <a:rPr lang="tr-TR" dirty="0" smtClean="0"/>
              <a:t> yapısı, turizm gelişiminin nasıl bir coğrafi yapı içerisinde gerçekleştirileceğini ve sınırlılıklarını belirlemede önem kazanmaktadır. </a:t>
            </a:r>
          </a:p>
          <a:p>
            <a:r>
              <a:rPr lang="tr-TR" dirty="0" smtClean="0"/>
              <a:t> -Ulaşılabilirlilik </a:t>
            </a:r>
          </a:p>
          <a:p>
            <a:r>
              <a:rPr lang="tr-TR" dirty="0" smtClean="0"/>
              <a:t> -Alan Tahsisi</a:t>
            </a:r>
          </a:p>
          <a:p>
            <a:r>
              <a:rPr lang="tr-TR" dirty="0" smtClean="0"/>
              <a:t> - Mevcut turizm Fiziksel Yapısı</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2 Turistik çekiciliklerin ve değerlerin yapısı</a:t>
            </a:r>
            <a:endParaRPr lang="tr-TR" dirty="0" smtClean="0"/>
          </a:p>
          <a:p>
            <a:r>
              <a:rPr lang="tr-TR" dirty="0" smtClean="0"/>
              <a:t>- Doğal/doğal olmayan çekicilikleri</a:t>
            </a:r>
          </a:p>
          <a:p>
            <a:r>
              <a:rPr lang="tr-TR" dirty="0" smtClean="0"/>
              <a:t>-Eşsiz/taklit çekicilikler</a:t>
            </a:r>
          </a:p>
          <a:p>
            <a:r>
              <a:rPr lang="tr-TR" dirty="0" smtClean="0"/>
              <a:t>-Ticari/ ticari olmayan çekicikler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3 Planlama ve Yatırım Olanakları</a:t>
            </a:r>
            <a:endParaRPr lang="tr-TR" dirty="0" smtClean="0"/>
          </a:p>
          <a:p>
            <a:r>
              <a:rPr lang="tr-TR" dirty="0" smtClean="0"/>
              <a:t>-Politik yapı ve kontroller</a:t>
            </a:r>
          </a:p>
          <a:p>
            <a:r>
              <a:rPr lang="tr-TR" dirty="0" smtClean="0"/>
              <a:t>-Yatırım Kaynakları</a:t>
            </a:r>
          </a:p>
          <a:p>
            <a:r>
              <a:rPr lang="tr-TR" dirty="0" smtClean="0"/>
              <a:t>-Planlama düzeyi ve imkânları</a:t>
            </a:r>
          </a:p>
          <a:p>
            <a:r>
              <a:rPr lang="tr-TR" dirty="0" smtClean="0"/>
              <a:t>-organizasyon yapısı</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4 Turizm ve Diğer Sektörler Arası Etkileşim</a:t>
            </a:r>
            <a:endParaRPr lang="tr-TR" dirty="0" smtClean="0"/>
          </a:p>
          <a:p>
            <a:r>
              <a:rPr lang="tr-TR" dirty="0" smtClean="0"/>
              <a:t>-Arazi kullanımında ve tahsisinde mekânsal etkileşim</a:t>
            </a:r>
          </a:p>
          <a:p>
            <a:r>
              <a:rPr lang="tr-TR" dirty="0" smtClean="0"/>
              <a:t>-</a:t>
            </a:r>
            <a:r>
              <a:rPr lang="tr-TR" dirty="0" err="1" smtClean="0"/>
              <a:t>Sektörel</a:t>
            </a:r>
            <a:r>
              <a:rPr lang="tr-TR" dirty="0" smtClean="0"/>
              <a:t> yapının oluşumunda etkileşim</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Turizmin coğrafya ile ilişkisi</a:t>
            </a:r>
            <a:endParaRPr lang="tr-TR" b="1" dirty="0"/>
          </a:p>
        </p:txBody>
      </p:sp>
      <p:sp>
        <p:nvSpPr>
          <p:cNvPr id="3" name="2 İçerik Yer Tutucusu"/>
          <p:cNvSpPr>
            <a:spLocks noGrp="1"/>
          </p:cNvSpPr>
          <p:nvPr>
            <p:ph idx="1"/>
          </p:nvPr>
        </p:nvSpPr>
        <p:spPr/>
        <p:txBody>
          <a:bodyPr/>
          <a:lstStyle/>
          <a:p>
            <a:r>
              <a:rPr lang="tr-TR" dirty="0" smtClean="0"/>
              <a:t>Turizm coğrafyası insan topluluklarının doğal olaylar ile tabiattan yararlanarak meydana getirdikleri tarihi, sosyal, kültürel ve ekonomik varlıkları; eğlenmek, tatil yapma, tedavi germek, dini ve kültürel nedenlerle, ziyaret etme spor ve eğitim yapma gibi amaçlarla oluşturdukları olayların tamamını inceleyen beşeri ve ekonomik coğrafyanın bir dalıdır.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6 Turizm Talebinin Yapısı</a:t>
            </a:r>
            <a:endParaRPr lang="tr-TR" dirty="0" smtClean="0"/>
          </a:p>
          <a:p>
            <a:r>
              <a:rPr lang="tr-TR" dirty="0" smtClean="0"/>
              <a:t>-Yerli/yabancı</a:t>
            </a:r>
          </a:p>
          <a:p>
            <a:r>
              <a:rPr lang="tr-TR" dirty="0" smtClean="0"/>
              <a:t>-Kitlesel/bireysel</a:t>
            </a:r>
          </a:p>
          <a:p>
            <a:r>
              <a:rPr lang="tr-TR" dirty="0" smtClean="0"/>
              <a:t>-Destinasyon kültürü ile turistlerin kültürleri arsında benzerlik/uyuşmazlık</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TURİZM DE EFSANELER </a:t>
            </a:r>
            <a:endParaRPr lang="tr-TR" dirty="0"/>
          </a:p>
        </p:txBody>
      </p:sp>
      <p:sp>
        <p:nvSpPr>
          <p:cNvPr id="3" name="2 İçerik Yer Tutucusu"/>
          <p:cNvSpPr>
            <a:spLocks noGrp="1"/>
          </p:cNvSpPr>
          <p:nvPr>
            <p:ph idx="1"/>
          </p:nvPr>
        </p:nvSpPr>
        <p:spPr/>
        <p:txBody>
          <a:bodyPr>
            <a:normAutofit/>
          </a:bodyPr>
          <a:lstStyle/>
          <a:p>
            <a:endParaRPr lang="tr-TR" sz="6600" b="1" dirty="0" smtClean="0"/>
          </a:p>
          <a:p>
            <a:r>
              <a:rPr lang="tr-TR" sz="6600" b="1" dirty="0" smtClean="0"/>
              <a:t>Belkıs'ın Efsanesi</a:t>
            </a:r>
          </a:p>
          <a:p>
            <a:endParaRPr lang="tr-TR" sz="6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YARIŞMA</a:t>
            </a:r>
            <a:endParaRPr lang="tr-TR" dirty="0"/>
          </a:p>
        </p:txBody>
      </p:sp>
      <p:sp>
        <p:nvSpPr>
          <p:cNvPr id="3" name="2 İçerik Yer Tutucusu"/>
          <p:cNvSpPr>
            <a:spLocks noGrp="1"/>
          </p:cNvSpPr>
          <p:nvPr>
            <p:ph idx="1"/>
          </p:nvPr>
        </p:nvSpPr>
        <p:spPr/>
        <p:txBody>
          <a:bodyPr/>
          <a:lstStyle/>
          <a:p>
            <a:endParaRPr lang="tr-TR" dirty="0" smtClean="0"/>
          </a:p>
          <a:p>
            <a:endParaRPr lang="tr-TR" dirty="0" smtClean="0"/>
          </a:p>
          <a:p>
            <a:r>
              <a:rPr lang="tr-TR" dirty="0" smtClean="0"/>
              <a:t>KRAL KIZINI İSTEYEN İKİ MİMARA ŞEHRE EN YARARLI ESERI YAPANA KIZIMI VERIRIM DER…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ASPENDOS</a:t>
            </a:r>
            <a:endParaRPr lang="tr-TR" b="1" dirty="0"/>
          </a:p>
        </p:txBody>
      </p:sp>
      <p:pic>
        <p:nvPicPr>
          <p:cNvPr id="4" name="3 İçerik Yer Tutucusu" descr="Aspendos.jpg"/>
          <p:cNvPicPr>
            <a:picLocks noGrp="1" noChangeAspect="1"/>
          </p:cNvPicPr>
          <p:nvPr>
            <p:ph idx="1"/>
          </p:nvPr>
        </p:nvPicPr>
        <p:blipFill>
          <a:blip r:embed="rId2" cstate="print"/>
          <a:stretch>
            <a:fillRect/>
          </a:stretch>
        </p:blipFill>
        <p:spPr>
          <a:xfrm>
            <a:off x="1524000" y="1839119"/>
            <a:ext cx="6096000" cy="4048125"/>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SU KEMERLERİ </a:t>
            </a:r>
            <a:endParaRPr lang="tr-TR" dirty="0"/>
          </a:p>
        </p:txBody>
      </p:sp>
      <p:pic>
        <p:nvPicPr>
          <p:cNvPr id="4" name="3 İçerik Yer Tutucusu" descr="buca-su-kemerleri.jpg"/>
          <p:cNvPicPr>
            <a:picLocks noGrp="1" noChangeAspect="1"/>
          </p:cNvPicPr>
          <p:nvPr>
            <p:ph idx="1"/>
          </p:nvPr>
        </p:nvPicPr>
        <p:blipFill>
          <a:blip r:embed="rId2" cstate="print"/>
          <a:stretch>
            <a:fillRect/>
          </a:stretch>
        </p:blipFill>
        <p:spPr>
          <a:xfrm>
            <a:off x="1554691" y="1600200"/>
            <a:ext cx="6034617" cy="4525963"/>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KAZANAN  	</a:t>
            </a:r>
            <a:endParaRPr lang="tr-TR" dirty="0"/>
          </a:p>
        </p:txBody>
      </p:sp>
      <p:pic>
        <p:nvPicPr>
          <p:cNvPr id="4" name="3 İçerik Yer Tutucusu" descr="untitled.bmp"/>
          <p:cNvPicPr>
            <a:picLocks noGrp="1" noChangeAspect="1"/>
          </p:cNvPicPr>
          <p:nvPr>
            <p:ph idx="1"/>
          </p:nvPr>
        </p:nvPicPr>
        <p:blipFill>
          <a:blip r:embed="rId2" cstate="print"/>
          <a:stretch>
            <a:fillRect/>
          </a:stretch>
        </p:blipFill>
        <p:spPr>
          <a:xfrm>
            <a:off x="1952952" y="1772705"/>
            <a:ext cx="5238096" cy="418095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endParaRPr lang="tr-TR" dirty="0"/>
          </a:p>
        </p:txBody>
      </p:sp>
      <p:sp>
        <p:nvSpPr>
          <p:cNvPr id="3" name="2 İçerik Yer Tutucusu"/>
          <p:cNvSpPr>
            <a:spLocks noGrp="1"/>
          </p:cNvSpPr>
          <p:nvPr>
            <p:ph idx="1"/>
          </p:nvPr>
        </p:nvSpPr>
        <p:spPr>
          <a:xfrm>
            <a:off x="457200" y="0"/>
            <a:ext cx="8229600" cy="6858000"/>
          </a:xfrm>
        </p:spPr>
        <p:txBody>
          <a:bodyPr/>
          <a:lstStyle/>
          <a:p>
            <a:endParaRPr lang="tr-TR" dirty="0" smtClean="0"/>
          </a:p>
          <a:p>
            <a:endParaRPr lang="tr-TR" dirty="0" smtClean="0"/>
          </a:p>
          <a:p>
            <a:endParaRPr lang="tr-TR" dirty="0" smtClean="0"/>
          </a:p>
          <a:p>
            <a:r>
              <a:rPr lang="tr-TR" dirty="0" smtClean="0"/>
              <a:t>Turizm </a:t>
            </a:r>
            <a:r>
              <a:rPr lang="tr-TR" dirty="0" smtClean="0"/>
              <a:t>coğrafyasını meydana getiren faktörler coğrafi konum, doğal şekiller ve özellikleri ve tarihi eserlerdir. </a:t>
            </a:r>
            <a:endParaRPr lang="tr-TR" dirty="0" smtClean="0"/>
          </a:p>
          <a:p>
            <a:r>
              <a:rPr lang="tr-TR" dirty="0" smtClean="0"/>
              <a:t>Turizm </a:t>
            </a:r>
            <a:r>
              <a:rPr lang="tr-TR" dirty="0" smtClean="0"/>
              <a:t>coğrafyasının analizi ulusal sınırlar kapsamında ve yedi coğrafi bölge ölçeğinde ele alınacaktır.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0"/>
            <a:ext cx="8229600" cy="6858000"/>
          </a:xfrm>
        </p:spPr>
        <p:txBody>
          <a:bodyPr/>
          <a:lstStyle/>
          <a:p>
            <a:endParaRPr lang="tr-TR" dirty="0" smtClean="0"/>
          </a:p>
          <a:p>
            <a:endParaRPr lang="tr-TR" dirty="0" smtClean="0"/>
          </a:p>
          <a:p>
            <a:r>
              <a:rPr lang="tr-TR" dirty="0" smtClean="0"/>
              <a:t>Turizmin </a:t>
            </a:r>
            <a:r>
              <a:rPr lang="tr-TR" dirty="0" smtClean="0"/>
              <a:t>bu şekilde coğrafya bilimi ile ilişkilendirilerek incelenmesi, turizm planlanmasından pazarlanmasına, sektörün bölgeye etkilerinden gelişme stratejilerine kadar pek çok alanda hem araştırmacılara hem de turizm sektörüne yöneticilere ve çalışanlarına, sektörü tanıma, anlama ve gelişimini takıp etme anlamında önemli faydalar sağlamaktadır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60648"/>
            <a:ext cx="8229600" cy="6597352"/>
          </a:xfrm>
        </p:spPr>
        <p:txBody>
          <a:bodyPr/>
          <a:lstStyle/>
          <a:p>
            <a:r>
              <a:rPr lang="tr-TR" dirty="0" smtClean="0"/>
              <a:t>Yurdumuzun üç tarafının denizlerle çevrili olması orta kuşakta yer alması batı taraflarda görülen Akdeniz iklimi, Akdeniz kıyılarında sıcaklığın erken artması ve yaz mevsiminin diğer bölgelere göre daha uzun sürmesi deniz turizmini geliştirmiştir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Jeolojik yapısından </a:t>
            </a:r>
            <a:r>
              <a:rPr lang="tr-TR" dirty="0" smtClean="0"/>
              <a:t>kaynaklanan önemli zenginlikler olan Ürgüp-göreme yöresindeki Peri bacaları, Zelve, Ihlara, Göreme vadileri, Denizli Pamukkale travertenleri bunların en güzel örneklerini meydana getirmektedir. Ayrıca, çeşitli bölgelerde yer alan mağaralar, önemli miktarda turist çekmektedir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Karadeniz Bölgesi:</a:t>
            </a:r>
            <a:r>
              <a:rPr lang="tr-TR" dirty="0" smtClean="0"/>
              <a:t> coğrafi yapısından kaynaklanan dağların kıyıya paralel uzanmasından ve Kayılarda girinti ve çıkıntının az olmasından dolayı plajlar oldukça az rastlanmaktadır. Ayrıca iklim özelliklerinden dolayı yaz mevsiminin kısa sürmesi bu bölgenin deniz turizmini kısıtlamaktadır. Karadeniz bölgesinde yükseltinin fazla olması ve debisinin yüksek olması nedeniyle rafting yapılan alanlar artmaktadır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Marmara Bölgesi:</a:t>
            </a:r>
            <a:r>
              <a:rPr lang="tr-TR" dirty="0" smtClean="0"/>
              <a:t> önemli ulaşım yolları üzerinde bulunması, iklim koşulları, İstanbul’un varlığı, eski bir yerleşim alanı olmasından dolayı Marmara bölgesinde turizm merkezlerinin sayısı oldukça fazladır. Bölge Türkiye’de turizm geliri en fazla olan bölgedir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Ege Bölgesi:</a:t>
            </a:r>
            <a:r>
              <a:rPr lang="tr-TR" dirty="0" smtClean="0"/>
              <a:t> eski yerleşim alanlarından biridir. Tarih boyunca birçok medeniyet beşiklik etmiştir. Hem deniz turizminin gelişmiş olduğu bir merkezdir. Bölgede olumlu iklim koşullarından dolayı 7-8 ay boyunca turizm sezonu devam etmektedir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698</Words>
  <Application>Microsoft Office PowerPoint</Application>
  <PresentationFormat>Ekran Gösterisi (4:3)</PresentationFormat>
  <Paragraphs>54</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Ofis Teması</vt:lpstr>
      <vt:lpstr>TURİZM COĞRAFYASI </vt:lpstr>
      <vt:lpstr>Turizmin coğrafya ile ilişkisi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TURİZMDE ARZ KAYNAKLARI </vt:lpstr>
      <vt:lpstr>Slayt 17</vt:lpstr>
      <vt:lpstr>Slayt 18</vt:lpstr>
      <vt:lpstr>Slayt 19</vt:lpstr>
      <vt:lpstr>Slayt 20</vt:lpstr>
      <vt:lpstr>TURİZM DE EFSANELER </vt:lpstr>
      <vt:lpstr>YARIŞMA</vt:lpstr>
      <vt:lpstr>ASPENDOS</vt:lpstr>
      <vt:lpstr>SU KEMERLERİ </vt:lpstr>
      <vt:lpstr>KAZANAN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COĞRAFYASI </dc:title>
  <cp:lastModifiedBy>candas yüksel</cp:lastModifiedBy>
  <cp:revision>2</cp:revision>
  <dcterms:modified xsi:type="dcterms:W3CDTF">2011-05-27T12:37:46Z</dcterms:modified>
</cp:coreProperties>
</file>