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74" r:id="rId5"/>
    <p:sldId id="258" r:id="rId6"/>
    <p:sldId id="260" r:id="rId7"/>
    <p:sldId id="261" r:id="rId8"/>
    <p:sldId id="262" r:id="rId9"/>
    <p:sldId id="264" r:id="rId10"/>
    <p:sldId id="275" r:id="rId11"/>
    <p:sldId id="266" r:id="rId12"/>
    <p:sldId id="265" r:id="rId13"/>
    <p:sldId id="276" r:id="rId14"/>
    <p:sldId id="267" r:id="rId15"/>
    <p:sldId id="268" r:id="rId16"/>
    <p:sldId id="269" r:id="rId17"/>
    <p:sldId id="277" r:id="rId18"/>
    <p:sldId id="270" r:id="rId19"/>
    <p:sldId id="271" r:id="rId20"/>
    <p:sldId id="272" r:id="rId21"/>
    <p:sldId id="278"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5C0C62"/>
    <a:srgbClr val="01047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38" autoAdjust="0"/>
  </p:normalViewPr>
  <p:slideViewPr>
    <p:cSldViewPr>
      <p:cViewPr>
        <p:scale>
          <a:sx n="75" d="100"/>
          <a:sy n="75" d="100"/>
        </p:scale>
        <p:origin x="-1422"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Başlık"/>
          <p:cNvSpPr>
            <a:spLocks noGrp="1"/>
          </p:cNvSpPr>
          <p:nvPr>
            <p:ph type="ctrTitle"/>
          </p:nvPr>
        </p:nvSpPr>
        <p:spPr>
          <a:xfrm>
            <a:off x="381000" y="4853411"/>
            <a:ext cx="8458200" cy="1222375"/>
          </a:xfrm>
        </p:spPr>
        <p:txBody>
          <a:bodyPr anchor="t"/>
          <a:lstStyle/>
          <a:p>
            <a:r>
              <a:rPr kumimoji="0" lang="tr-TR" smtClean="0"/>
              <a:t>Asıl başlık stili için tıklatın</a:t>
            </a:r>
            <a:endParaRPr kumimoji="0"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16" name="15 Veri Yer Tutucusu"/>
          <p:cNvSpPr>
            <a:spLocks noGrp="1"/>
          </p:cNvSpPr>
          <p:nvPr>
            <p:ph type="dt" sz="half" idx="10"/>
          </p:nvPr>
        </p:nvSpPr>
        <p:spPr/>
        <p:txBody>
          <a:bodyPr/>
          <a:lstStyle/>
          <a:p>
            <a:fld id="{D9F75050-0E15-4C5B-92B0-66D068882F1F}" type="datetimeFigureOut">
              <a:rPr lang="tr-TR" smtClean="0"/>
              <a:pPr/>
              <a:t>02.05.2011</a:t>
            </a:fld>
            <a:endParaRPr lang="tr-TR"/>
          </a:p>
        </p:txBody>
      </p:sp>
      <p:sp>
        <p:nvSpPr>
          <p:cNvPr id="2" name="1 Altbilgi Yer Tutucusu"/>
          <p:cNvSpPr>
            <a:spLocks noGrp="1"/>
          </p:cNvSpPr>
          <p:nvPr>
            <p:ph type="ftr" sz="quarter" idx="11"/>
          </p:nvPr>
        </p:nvSpPr>
        <p:spPr/>
        <p:txBody>
          <a:bodyPr/>
          <a:lstStyle/>
          <a:p>
            <a:endParaRPr lang="tr-TR"/>
          </a:p>
        </p:txBody>
      </p:sp>
      <p:sp>
        <p:nvSpPr>
          <p:cNvPr id="15" name="14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02.05.2011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02.05.2011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kumimoji="0" lang="tr-TR" smtClean="0"/>
              <a:t>Asıl başlık stili için tıklatın</a:t>
            </a:r>
            <a:endParaRPr kumimoji="0" lang="en-US"/>
          </a:p>
        </p:txBody>
      </p:sp>
      <p:sp>
        <p:nvSpPr>
          <p:cNvPr id="27" name="26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02.05.2011</a:t>
            </a:fld>
            <a:endParaRPr lang="tr-TR"/>
          </a:p>
        </p:txBody>
      </p:sp>
      <p:sp>
        <p:nvSpPr>
          <p:cNvPr id="19" name="18 Altbilgi Yer Tutucusu"/>
          <p:cNvSpPr>
            <a:spLocks noGrp="1"/>
          </p:cNvSpPr>
          <p:nvPr>
            <p:ph type="ftr" sz="quarter" idx="11"/>
          </p:nvPr>
        </p:nvSpPr>
        <p:spPr>
          <a:xfrm>
            <a:off x="3581400" y="76200"/>
            <a:ext cx="2895600" cy="288925"/>
          </a:xfrm>
        </p:spPr>
        <p:txBody>
          <a:bodyPr/>
          <a:lstStyle/>
          <a:p>
            <a:endParaRPr lang="tr-TR"/>
          </a:p>
        </p:txBody>
      </p:sp>
      <p:sp>
        <p:nvSpPr>
          <p:cNvPr id="16" name="15 Slayt Numarası Yer Tutucusu"/>
          <p:cNvSpPr>
            <a:spLocks noGrp="1"/>
          </p:cNvSpPr>
          <p:nvPr>
            <p:ph type="sldNum" sz="quarter" idx="12"/>
          </p:nvPr>
        </p:nvSpPr>
        <p:spPr>
          <a:xfrm>
            <a:off x="8229600" y="6473952"/>
            <a:ext cx="758952" cy="246888"/>
          </a:xfrm>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9" name="18 Veri Yer Tutucusu"/>
          <p:cNvSpPr>
            <a:spLocks noGrp="1"/>
          </p:cNvSpPr>
          <p:nvPr>
            <p:ph type="dt" sz="half" idx="10"/>
          </p:nvPr>
        </p:nvSpPr>
        <p:spPr/>
        <p:txBody>
          <a:bodyPr/>
          <a:lstStyle/>
          <a:p>
            <a:fld id="{D9F75050-0E15-4C5B-92B0-66D068882F1F}" type="datetimeFigureOut">
              <a:rPr lang="tr-TR" smtClean="0"/>
              <a:pPr/>
              <a:t>02.05.2011</a:t>
            </a:fld>
            <a:endParaRPr lang="tr-TR"/>
          </a:p>
        </p:txBody>
      </p:sp>
      <p:sp>
        <p:nvSpPr>
          <p:cNvPr id="11" name="10 Altbilgi Yer Tutucusu"/>
          <p:cNvSpPr>
            <a:spLocks noGrp="1"/>
          </p:cNvSpPr>
          <p:nvPr>
            <p:ph type="ftr" sz="quarter" idx="11"/>
          </p:nvPr>
        </p:nvSpPr>
        <p:spPr/>
        <p:txBody>
          <a:bodyPr/>
          <a:lstStyle/>
          <a:p>
            <a:endParaRPr lang="tr-TR"/>
          </a:p>
        </p:txBody>
      </p:sp>
      <p:sp>
        <p:nvSpPr>
          <p:cNvPr id="16" name="1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0"/>
          </p:nvPr>
        </p:nvSpPr>
        <p:spPr/>
        <p:txBody>
          <a:bodyPr/>
          <a:lstStyle/>
          <a:p>
            <a:fld id="{D9F75050-0E15-4C5B-92B0-66D068882F1F}" type="datetimeFigureOut">
              <a:rPr lang="tr-TR" smtClean="0"/>
              <a:pPr/>
              <a:t>02.05.2011</a:t>
            </a:fld>
            <a:endParaRPr lang="tr-TR"/>
          </a:p>
        </p:txBody>
      </p:sp>
      <p:sp>
        <p:nvSpPr>
          <p:cNvPr id="10" name="9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9" name="28 Başlık"/>
          <p:cNvSpPr>
            <a:spLocks noGrp="1"/>
          </p:cNvSpPr>
          <p:nvPr>
            <p:ph type="title"/>
          </p:nvPr>
        </p:nvSpPr>
        <p:spPr>
          <a:xfrm>
            <a:off x="304800" y="5410200"/>
            <a:ext cx="8610600" cy="882650"/>
          </a:xfrm>
        </p:spPr>
        <p:txBody>
          <a:bodyPr anchor="ctr"/>
          <a:lstStyle>
            <a:lvl1pPr>
              <a:defRPr/>
            </a:lvl1p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0"/>
          </p:nvPr>
        </p:nvSpPr>
        <p:spPr/>
        <p:txBody>
          <a:bodyPr/>
          <a:lstStyle/>
          <a:p>
            <a:fld id="{D9F75050-0E15-4C5B-92B0-66D068882F1F}" type="datetimeFigureOut">
              <a:rPr lang="tr-TR" smtClean="0"/>
              <a:pPr/>
              <a:t>02.05.2011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229600" y="6477000"/>
            <a:ext cx="762000" cy="246888"/>
          </a:xfrm>
        </p:spPr>
        <p:txBody>
          <a:bodyPr/>
          <a:lstStyle/>
          <a:p>
            <a:fld id="{B1DEFA8C-F947-479F-BE07-76B6B3F80BF1}" type="slidenum">
              <a:rPr lang="tr-TR" smtClean="0"/>
              <a:pPr/>
              <a:t>‹#›</a:t>
            </a:fld>
            <a:endParaRPr lang="tr-TR"/>
          </a:p>
        </p:txBody>
      </p:sp>
      <p:sp>
        <p:nvSpPr>
          <p:cNvPr id="11"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fld id="{D9F75050-0E15-4C5B-92B0-66D068882F1F}" type="datetimeFigureOut">
              <a:rPr lang="tr-TR" smtClean="0"/>
              <a:pPr/>
              <a:t>02.05.2011</a:t>
            </a:fld>
            <a:endParaRPr lang="tr-TR"/>
          </a:p>
        </p:txBody>
      </p:sp>
      <p:sp>
        <p:nvSpPr>
          <p:cNvPr id="21" name="20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02.05.2011</a:t>
            </a:fld>
            <a:endParaRPr lang="tr-TR"/>
          </a:p>
        </p:txBody>
      </p:sp>
      <p:sp>
        <p:nvSpPr>
          <p:cNvPr id="24" name="23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title"/>
          </p:nvPr>
        </p:nvSpPr>
        <p:spPr>
          <a:xfrm>
            <a:off x="457200" y="5486400"/>
            <a:ext cx="8458200" cy="520700"/>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Veri Yer Tutucusu"/>
          <p:cNvSpPr>
            <a:spLocks noGrp="1"/>
          </p:cNvSpPr>
          <p:nvPr>
            <p:ph type="dt" sz="half" idx="10"/>
          </p:nvPr>
        </p:nvSpPr>
        <p:spPr/>
        <p:txBody>
          <a:bodyPr/>
          <a:lstStyle/>
          <a:p>
            <a:fld id="{D9F75050-0E15-4C5B-92B0-66D068882F1F}" type="datetimeFigureOut">
              <a:rPr lang="tr-TR" smtClean="0"/>
              <a:pPr/>
              <a:t>02.05.2011</a:t>
            </a:fld>
            <a:endParaRPr lang="tr-TR"/>
          </a:p>
        </p:txBody>
      </p:sp>
      <p:sp>
        <p:nvSpPr>
          <p:cNvPr id="29" name="28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tr-TR" smtClean="0"/>
              <a:t>Resim eklemek için simgeyi tıklatın</a:t>
            </a:r>
            <a:endParaRPr kumimoji="0" lang="en-US" dirty="0"/>
          </a:p>
        </p:txBody>
      </p:sp>
      <p:sp>
        <p:nvSpPr>
          <p:cNvPr id="7" name="6 Veri Yer Tutucusu"/>
          <p:cNvSpPr>
            <a:spLocks noGrp="1"/>
          </p:cNvSpPr>
          <p:nvPr>
            <p:ph type="dt" sz="half" idx="10"/>
          </p:nvPr>
        </p:nvSpPr>
        <p:spPr/>
        <p:txBody>
          <a:bodyPr/>
          <a:lstStyle/>
          <a:p>
            <a:fld id="{D9F75050-0E15-4C5B-92B0-66D068882F1F}" type="datetimeFigureOut">
              <a:rPr lang="tr-TR" smtClean="0"/>
              <a:pPr/>
              <a:t>02.05.2011</a:t>
            </a:fld>
            <a:endParaRPr lang="tr-TR"/>
          </a:p>
        </p:txBody>
      </p:sp>
      <p:sp>
        <p:nvSpPr>
          <p:cNvPr id="5" name="4 Altbilgi Yer Tutucusu"/>
          <p:cNvSpPr>
            <a:spLocks noGrp="1"/>
          </p:cNvSpPr>
          <p:nvPr>
            <p:ph type="ftr" sz="quarter" idx="11"/>
          </p:nvPr>
        </p:nvSpPr>
        <p:spPr/>
        <p:txBody>
          <a:bodyPr/>
          <a:lstStyle/>
          <a:p>
            <a:endParaRPr lang="tr-TR"/>
          </a:p>
        </p:txBody>
      </p:sp>
      <p:sp>
        <p:nvSpPr>
          <p:cNvPr id="31" name="30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7" name="16 Başlık"/>
          <p:cNvSpPr>
            <a:spLocks noGrp="1"/>
          </p:cNvSpPr>
          <p:nvPr>
            <p:ph type="title"/>
          </p:nvPr>
        </p:nvSpPr>
        <p:spPr>
          <a:xfrm>
            <a:off x="381000" y="4993760"/>
            <a:ext cx="5867400" cy="522288"/>
          </a:xfrm>
        </p:spPr>
        <p:txBody>
          <a:bodyPr anchor="ctr"/>
          <a:lstStyle>
            <a:lvl1pPr algn="l">
              <a:buNone/>
              <a:defRPr sz="2000" b="1"/>
            </a:lvl1pPr>
          </a:lstStyle>
          <a:p>
            <a:r>
              <a:rPr kumimoji="0" lang="tr-TR" smtClean="0"/>
              <a:t>Asıl başlık stili için tıklatın</a:t>
            </a:r>
            <a:endParaRPr kumimoji="0"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etin Yer Tutucusu"/>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D9F75050-0E15-4C5B-92B0-66D068882F1F}" type="datetimeFigureOut">
              <a:rPr lang="tr-TR" smtClean="0"/>
              <a:pPr/>
              <a:t>02.05.2011</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DEFA8C-F947-479F-BE07-76B6B3F80BF1}" type="slidenum">
              <a:rPr lang="tr-TR" smtClean="0"/>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kumimoji="0" lang="tr-TR" smtClean="0"/>
              <a:t>Asıl başlık stili için tıklatın</a:t>
            </a:r>
            <a:endParaRPr kumimoji="0"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23528" y="2514600"/>
            <a:ext cx="8458200" cy="914400"/>
          </a:xfrm>
        </p:spPr>
        <p:txBody>
          <a:bodyPr>
            <a:noAutofit/>
          </a:bodyPr>
          <a:lstStyle/>
          <a:p>
            <a:pPr algn="ctr"/>
            <a:r>
              <a:rPr lang="tr-TR" sz="4000" i="1" dirty="0" smtClean="0">
                <a:solidFill>
                  <a:schemeClr val="tx1">
                    <a:lumMod val="95000"/>
                    <a:lumOff val="5000"/>
                  </a:schemeClr>
                </a:solidFill>
                <a:latin typeface="Comic Sans MS" pitchFamily="66" charset="0"/>
              </a:rPr>
              <a:t>HAZIRLAYAN</a:t>
            </a:r>
          </a:p>
          <a:p>
            <a:pPr algn="ctr"/>
            <a:r>
              <a:rPr lang="tr-TR" sz="4000" dirty="0" smtClean="0">
                <a:solidFill>
                  <a:schemeClr val="tx1">
                    <a:lumMod val="95000"/>
                    <a:lumOff val="5000"/>
                  </a:schemeClr>
                </a:solidFill>
                <a:latin typeface="Comic Sans MS" pitchFamily="66" charset="0"/>
              </a:rPr>
              <a:t>Öğr. Gör. Zümral ÇITAK</a:t>
            </a:r>
            <a:endParaRPr lang="tr-TR" sz="4000" dirty="0">
              <a:solidFill>
                <a:schemeClr val="tx1">
                  <a:lumMod val="95000"/>
                  <a:lumOff val="5000"/>
                </a:schemeClr>
              </a:solidFill>
              <a:latin typeface="Comic Sans MS" pitchFamily="66" charset="0"/>
            </a:endParaRPr>
          </a:p>
        </p:txBody>
      </p:sp>
      <p:pic>
        <p:nvPicPr>
          <p:cNvPr id="4" name="Picture 4" descr="gul"/>
          <p:cNvPicPr>
            <a:picLocks noChangeAspect="1" noChangeArrowheads="1"/>
          </p:cNvPicPr>
          <p:nvPr/>
        </p:nvPicPr>
        <p:blipFill>
          <a:blip r:embed="rId2"/>
          <a:srcRect/>
          <a:stretch>
            <a:fillRect/>
          </a:stretch>
        </p:blipFill>
        <p:spPr bwMode="auto">
          <a:xfrm>
            <a:off x="428596" y="4786322"/>
            <a:ext cx="1371600" cy="13589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928926" y="714356"/>
            <a:ext cx="5976950" cy="5357850"/>
          </a:xfrm>
        </p:spPr>
        <p:txBody>
          <a:bodyPr>
            <a:normAutofit/>
          </a:bodyPr>
          <a:lstStyle/>
          <a:p>
            <a:r>
              <a:rPr lang="tr-TR" sz="3600" dirty="0" smtClean="0">
                <a:latin typeface="Comic Sans MS" pitchFamily="66" charset="0"/>
              </a:rPr>
              <a:t>İşi nereden bulacağınızı biliyor musunuz?</a:t>
            </a:r>
          </a:p>
          <a:p>
            <a:r>
              <a:rPr lang="tr-TR" sz="3600" dirty="0" smtClean="0">
                <a:latin typeface="Comic Sans MS" pitchFamily="66" charset="0"/>
              </a:rPr>
              <a:t>(İnternet siteleri, gazete ilanları ,broşürler) </a:t>
            </a:r>
          </a:p>
          <a:p>
            <a:endParaRPr lang="tr-TR" sz="3600" dirty="0" smtClean="0">
              <a:latin typeface="Comic Sans MS" pitchFamily="66" charset="0"/>
            </a:endParaRPr>
          </a:p>
          <a:p>
            <a:endParaRPr lang="tr-TR" sz="3600" dirty="0"/>
          </a:p>
        </p:txBody>
      </p:sp>
      <p:pic>
        <p:nvPicPr>
          <p:cNvPr id="4098" name="Picture 2" descr="C:\Users\alacammyo\Desktop\gaze.jpg"/>
          <p:cNvPicPr>
            <a:picLocks noChangeAspect="1" noChangeArrowheads="1"/>
          </p:cNvPicPr>
          <p:nvPr/>
        </p:nvPicPr>
        <p:blipFill>
          <a:blip r:embed="rId2"/>
          <a:srcRect/>
          <a:stretch>
            <a:fillRect/>
          </a:stretch>
        </p:blipFill>
        <p:spPr bwMode="auto">
          <a:xfrm rot="20724049">
            <a:off x="417211" y="740905"/>
            <a:ext cx="2152767" cy="1885950"/>
          </a:xfrm>
          <a:prstGeom prst="rect">
            <a:avLst/>
          </a:prstGeom>
          <a:noFill/>
        </p:spPr>
      </p:pic>
      <p:pic>
        <p:nvPicPr>
          <p:cNvPr id="4099" name="Picture 3" descr="C:\Users\alacammyo\Desktop\int.jpg"/>
          <p:cNvPicPr>
            <a:picLocks noChangeAspect="1" noChangeArrowheads="1"/>
          </p:cNvPicPr>
          <p:nvPr/>
        </p:nvPicPr>
        <p:blipFill>
          <a:blip r:embed="rId3"/>
          <a:srcRect/>
          <a:stretch>
            <a:fillRect/>
          </a:stretch>
        </p:blipFill>
        <p:spPr bwMode="auto">
          <a:xfrm rot="747294">
            <a:off x="492178" y="3701104"/>
            <a:ext cx="2094705" cy="214314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85720" y="571480"/>
            <a:ext cx="8458200" cy="4680520"/>
          </a:xfrm>
        </p:spPr>
        <p:txBody>
          <a:bodyPr>
            <a:normAutofit/>
          </a:bodyPr>
          <a:lstStyle/>
          <a:p>
            <a:r>
              <a:rPr lang="tr-TR" sz="4800" dirty="0" smtClean="0">
                <a:latin typeface="Comic Sans MS" pitchFamily="66" charset="0"/>
              </a:rPr>
              <a:t>www. kariyer . net</a:t>
            </a:r>
          </a:p>
          <a:p>
            <a:r>
              <a:rPr lang="tr-TR" sz="4800" dirty="0" smtClean="0">
                <a:latin typeface="Comic Sans MS" pitchFamily="66" charset="0"/>
              </a:rPr>
              <a:t>www. yenibiris.com</a:t>
            </a:r>
          </a:p>
          <a:p>
            <a:r>
              <a:rPr lang="tr-TR" sz="4800" dirty="0" smtClean="0">
                <a:latin typeface="Comic Sans MS" pitchFamily="66" charset="0"/>
              </a:rPr>
              <a:t>www</a:t>
            </a:r>
            <a:r>
              <a:rPr lang="tr-TR" sz="4800" dirty="0" smtClean="0">
                <a:latin typeface="Comic Sans MS" pitchFamily="66" charset="0"/>
              </a:rPr>
              <a:t>. </a:t>
            </a:r>
            <a:r>
              <a:rPr lang="tr-TR" sz="4800" dirty="0" err="1" smtClean="0">
                <a:latin typeface="Comic Sans MS" pitchFamily="66" charset="0"/>
              </a:rPr>
              <a:t>secretcv</a:t>
            </a:r>
            <a:r>
              <a:rPr lang="tr-TR" sz="4800" dirty="0" smtClean="0">
                <a:latin typeface="Comic Sans MS" pitchFamily="66" charset="0"/>
              </a:rPr>
              <a:t> . </a:t>
            </a:r>
            <a:r>
              <a:rPr lang="tr-TR" sz="4800" dirty="0" smtClean="0">
                <a:latin typeface="Comic Sans MS" pitchFamily="66" charset="0"/>
              </a:rPr>
              <a:t>Com</a:t>
            </a:r>
          </a:p>
          <a:p>
            <a:r>
              <a:rPr lang="tr-TR" sz="4800" dirty="0" smtClean="0">
                <a:latin typeface="Comic Sans MS" pitchFamily="66" charset="0"/>
              </a:rPr>
              <a:t>www. memurlar. Net</a:t>
            </a:r>
          </a:p>
          <a:p>
            <a:endParaRPr lang="tr-TR" sz="4800" dirty="0">
              <a:latin typeface="Comic Sans MS" pitchFamily="66" charset="0"/>
            </a:endParaRPr>
          </a:p>
        </p:txBody>
      </p:sp>
      <p:pic>
        <p:nvPicPr>
          <p:cNvPr id="5122" name="Picture 2" descr="C:\Users\alacammyo\Desktop\EQ45QPCAMUKYOCCA5GOSD2CA0Y9MSGCA5O7QZ8CAD6B70BCA2Q2528CA5D9BWQCAYITF4LCAZPQUQ5CADQ33GWCAONFEVTCACCD47JCA6FB0A6CAYE5IAWCA90XAPECA62A9NVCAXIDM54CADTZ46K.jpg"/>
          <p:cNvPicPr>
            <a:picLocks noChangeAspect="1" noChangeArrowheads="1"/>
          </p:cNvPicPr>
          <p:nvPr/>
        </p:nvPicPr>
        <p:blipFill>
          <a:blip r:embed="rId2"/>
          <a:srcRect/>
          <a:stretch>
            <a:fillRect/>
          </a:stretch>
        </p:blipFill>
        <p:spPr bwMode="auto">
          <a:xfrm>
            <a:off x="6429388" y="1928802"/>
            <a:ext cx="2230466" cy="331471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14282" y="2428868"/>
            <a:ext cx="6143668" cy="5929330"/>
          </a:xfrm>
        </p:spPr>
        <p:txBody>
          <a:bodyPr>
            <a:normAutofit/>
          </a:bodyPr>
          <a:lstStyle/>
          <a:p>
            <a:r>
              <a:rPr lang="tr-TR" dirty="0" smtClean="0">
                <a:solidFill>
                  <a:srgbClr val="C00000"/>
                </a:solidFill>
                <a:latin typeface="Comic Sans MS" pitchFamily="66" charset="0"/>
              </a:rPr>
              <a:t>Nasıl bir iş arıyorsunuz? Ne aradığınızı biliyor musunuz? </a:t>
            </a:r>
          </a:p>
          <a:p>
            <a:endParaRPr lang="tr-TR" dirty="0" smtClean="0">
              <a:solidFill>
                <a:srgbClr val="C00000"/>
              </a:solidFill>
              <a:latin typeface="Comic Sans MS" pitchFamily="66" charset="0"/>
            </a:endParaRPr>
          </a:p>
          <a:p>
            <a:r>
              <a:rPr lang="tr-TR" i="1" dirty="0" smtClean="0">
                <a:solidFill>
                  <a:srgbClr val="7030A0"/>
                </a:solidFill>
                <a:latin typeface="Comic Sans MS" pitchFamily="66" charset="0"/>
              </a:rPr>
              <a:t>“Ne aradığını bilmeyen bulduğunu anlayamaz”</a:t>
            </a:r>
          </a:p>
          <a:p>
            <a:endParaRPr lang="tr-TR" dirty="0" smtClean="0">
              <a:solidFill>
                <a:srgbClr val="C00000"/>
              </a:solidFill>
              <a:latin typeface="Comic Sans MS" pitchFamily="66" charset="0"/>
            </a:endParaRPr>
          </a:p>
          <a:p>
            <a:r>
              <a:rPr lang="tr-TR" dirty="0" smtClean="0">
                <a:solidFill>
                  <a:srgbClr val="C00000"/>
                </a:solidFill>
                <a:latin typeface="Comic Sans MS" pitchFamily="66" charset="0"/>
              </a:rPr>
              <a:t>*Hayatta bir hedefiniz olmalı, yoksa nereye gideceğinizi bilmez yolunuzu şaşırırsınız.</a:t>
            </a:r>
          </a:p>
          <a:p>
            <a:endParaRPr lang="tr-TR" dirty="0" smtClean="0">
              <a:solidFill>
                <a:srgbClr val="C00000"/>
              </a:solidFill>
              <a:latin typeface="Comic Sans MS" pitchFamily="66" charset="0"/>
            </a:endParaRPr>
          </a:p>
          <a:p>
            <a:r>
              <a:rPr lang="tr-TR" dirty="0" smtClean="0">
                <a:solidFill>
                  <a:schemeClr val="tx1">
                    <a:lumMod val="95000"/>
                    <a:lumOff val="5000"/>
                  </a:schemeClr>
                </a:solidFill>
                <a:latin typeface="Comic Sans MS" pitchFamily="66" charset="0"/>
              </a:rPr>
              <a:t>*Hayata karşı dik durmalısınız.</a:t>
            </a:r>
          </a:p>
          <a:p>
            <a:r>
              <a:rPr lang="tr-TR" dirty="0" smtClean="0">
                <a:solidFill>
                  <a:schemeClr val="tx1">
                    <a:lumMod val="95000"/>
                    <a:lumOff val="5000"/>
                  </a:schemeClr>
                </a:solidFill>
                <a:latin typeface="Comic Sans MS" pitchFamily="66" charset="0"/>
              </a:rPr>
              <a:t>En ufak bir aksaklıkta vazgeçmemelisiniz.</a:t>
            </a:r>
          </a:p>
          <a:p>
            <a:endParaRPr lang="tr-TR" sz="2800" dirty="0" smtClean="0">
              <a:solidFill>
                <a:srgbClr val="C00000"/>
              </a:solidFill>
              <a:latin typeface="Comic Sans MS" pitchFamily="66" charset="0"/>
            </a:endParaRPr>
          </a:p>
          <a:p>
            <a:endParaRPr lang="tr-TR" sz="2800" dirty="0" smtClean="0">
              <a:latin typeface="Comic Sans MS" pitchFamily="66" charset="0"/>
            </a:endParaRPr>
          </a:p>
          <a:p>
            <a:endParaRPr lang="tr-TR" sz="2800" dirty="0" smtClean="0">
              <a:latin typeface="Comic Sans MS" pitchFamily="66" charset="0"/>
            </a:endParaRPr>
          </a:p>
          <a:p>
            <a:endParaRPr lang="tr-TR" sz="2800" dirty="0" smtClean="0">
              <a:latin typeface="Comic Sans MS" pitchFamily="66" charset="0"/>
            </a:endParaRPr>
          </a:p>
          <a:p>
            <a:endParaRPr lang="tr-TR" sz="2800" dirty="0">
              <a:latin typeface="Comic Sans MS" pitchFamily="66" charset="0"/>
            </a:endParaRPr>
          </a:p>
        </p:txBody>
      </p:sp>
      <p:pic>
        <p:nvPicPr>
          <p:cNvPr id="4" name="Picture 4" descr="hedef2"/>
          <p:cNvPicPr>
            <a:picLocks noChangeAspect="1" noChangeArrowheads="1"/>
          </p:cNvPicPr>
          <p:nvPr/>
        </p:nvPicPr>
        <p:blipFill>
          <a:blip r:embed="rId2"/>
          <a:srcRect/>
          <a:stretch>
            <a:fillRect/>
          </a:stretch>
        </p:blipFill>
        <p:spPr bwMode="auto">
          <a:xfrm>
            <a:off x="6572264" y="1214422"/>
            <a:ext cx="2195498" cy="435771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81000" y="1214422"/>
            <a:ext cx="8458200" cy="4572032"/>
          </a:xfrm>
        </p:spPr>
        <p:txBody>
          <a:bodyPr>
            <a:normAutofit/>
          </a:bodyPr>
          <a:lstStyle/>
          <a:p>
            <a:r>
              <a:rPr lang="tr-TR" dirty="0" smtClean="0">
                <a:latin typeface="Comic Sans MS" pitchFamily="66" charset="0"/>
              </a:rPr>
              <a:t>Kamu sektörü mü?</a:t>
            </a:r>
          </a:p>
          <a:p>
            <a:r>
              <a:rPr lang="tr-TR" dirty="0" smtClean="0">
                <a:latin typeface="Comic Sans MS" pitchFamily="66" charset="0"/>
              </a:rPr>
              <a:t>Özel sektör mü?</a:t>
            </a:r>
          </a:p>
          <a:p>
            <a:endParaRPr lang="tr-TR" dirty="0" smtClean="0">
              <a:latin typeface="Comic Sans MS" pitchFamily="66" charset="0"/>
            </a:endParaRPr>
          </a:p>
          <a:p>
            <a:r>
              <a:rPr lang="tr-TR" dirty="0" smtClean="0">
                <a:latin typeface="Comic Sans MS" pitchFamily="66" charset="0"/>
              </a:rPr>
              <a:t>Hizmet sektörü mü? </a:t>
            </a:r>
          </a:p>
          <a:p>
            <a:r>
              <a:rPr lang="tr-TR" dirty="0" smtClean="0">
                <a:latin typeface="Comic Sans MS" pitchFamily="66" charset="0"/>
              </a:rPr>
              <a:t>Üretim sektörü mü?</a:t>
            </a:r>
          </a:p>
          <a:p>
            <a:endParaRPr lang="tr-TR" dirty="0" smtClean="0">
              <a:latin typeface="Comic Sans MS" pitchFamily="66" charset="0"/>
            </a:endParaRPr>
          </a:p>
          <a:p>
            <a:r>
              <a:rPr lang="tr-TR" dirty="0" smtClean="0">
                <a:latin typeface="Comic Sans MS" pitchFamily="66" charset="0"/>
              </a:rPr>
              <a:t>Hangi meslek? (Muhasebe, Turizm, Çaycılık, </a:t>
            </a:r>
          </a:p>
          <a:p>
            <a:r>
              <a:rPr lang="tr-TR" dirty="0" smtClean="0">
                <a:latin typeface="Comic Sans MS" pitchFamily="66" charset="0"/>
              </a:rPr>
              <a:t>Satış, İnsan kaynakları, Pazarlama v.b. ? )</a:t>
            </a:r>
          </a:p>
          <a:p>
            <a:endParaRPr lang="tr-TR" dirty="0"/>
          </a:p>
        </p:txBody>
      </p:sp>
      <p:pic>
        <p:nvPicPr>
          <p:cNvPr id="4" name="Picture 4" descr="BROTHERS%20SMALL"/>
          <p:cNvPicPr>
            <a:picLocks noChangeAspect="1" noChangeArrowheads="1"/>
          </p:cNvPicPr>
          <p:nvPr/>
        </p:nvPicPr>
        <p:blipFill>
          <a:blip r:embed="rId2"/>
          <a:srcRect/>
          <a:stretch>
            <a:fillRect/>
          </a:stretch>
        </p:blipFill>
        <p:spPr bwMode="auto">
          <a:xfrm>
            <a:off x="5286380" y="571480"/>
            <a:ext cx="3048000" cy="3124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113568" y="1142984"/>
            <a:ext cx="5387522" cy="4893647"/>
          </a:xfrm>
          <a:prstGeom prst="rect">
            <a:avLst/>
          </a:prstGeom>
          <a:solidFill>
            <a:srgbClr val="FFCCFF"/>
          </a:solidFill>
        </p:spPr>
        <p:txBody>
          <a:bodyPr wrap="square">
            <a:spAutoFit/>
          </a:bodyPr>
          <a:lstStyle/>
          <a:p>
            <a:r>
              <a:rPr lang="tr-TR" sz="2400" dirty="0" smtClean="0">
                <a:latin typeface="Comic Sans MS" pitchFamily="66" charset="0"/>
              </a:rPr>
              <a:t>Bu belirlediğiniz sektörlerin iş gereklilikleri ne?</a:t>
            </a:r>
          </a:p>
          <a:p>
            <a:endParaRPr lang="tr-TR" sz="2400" dirty="0" smtClean="0">
              <a:latin typeface="Comic Sans MS" pitchFamily="66" charset="0"/>
            </a:endParaRPr>
          </a:p>
          <a:p>
            <a:r>
              <a:rPr lang="tr-TR" sz="2400" dirty="0" smtClean="0">
                <a:latin typeface="Comic Sans MS" pitchFamily="66" charset="0"/>
              </a:rPr>
              <a:t>Nasıl özellikte birilerini arıyorlar?</a:t>
            </a:r>
          </a:p>
          <a:p>
            <a:endParaRPr lang="tr-TR" sz="2400" dirty="0" smtClean="0">
              <a:latin typeface="Comic Sans MS" pitchFamily="66" charset="0"/>
            </a:endParaRPr>
          </a:p>
          <a:p>
            <a:r>
              <a:rPr lang="tr-TR" sz="2400" dirty="0" smtClean="0">
                <a:latin typeface="Comic Sans MS" pitchFamily="66" charset="0"/>
              </a:rPr>
              <a:t>Daha önce bu işi yapanların nitelikleri neymiş ? </a:t>
            </a:r>
          </a:p>
          <a:p>
            <a:endParaRPr lang="tr-TR" sz="2400" dirty="0" smtClean="0">
              <a:latin typeface="Comic Sans MS" pitchFamily="66" charset="0"/>
            </a:endParaRPr>
          </a:p>
          <a:p>
            <a:r>
              <a:rPr lang="tr-TR" sz="2400" b="1" dirty="0" smtClean="0">
                <a:latin typeface="Comic Sans MS" pitchFamily="66" charset="0"/>
              </a:rPr>
              <a:t>En önemlisi bu nitelikler sizde var mı?</a:t>
            </a:r>
          </a:p>
          <a:p>
            <a:endParaRPr lang="tr-TR" sz="2400" dirty="0" smtClean="0">
              <a:latin typeface="Comic Sans MS" pitchFamily="66" charset="0"/>
            </a:endParaRPr>
          </a:p>
          <a:p>
            <a:r>
              <a:rPr lang="tr-TR" sz="2400" dirty="0" smtClean="0">
                <a:latin typeface="Comic Sans MS" pitchFamily="66" charset="0"/>
              </a:rPr>
              <a:t>Yoksa neler yapıp o niteliklere sahip olmanız gerekiyor?</a:t>
            </a:r>
          </a:p>
        </p:txBody>
      </p:sp>
      <p:pic>
        <p:nvPicPr>
          <p:cNvPr id="3" name="Picture 4" descr="Gesund_arbeiten"/>
          <p:cNvPicPr>
            <a:picLocks noChangeAspect="1" noChangeArrowheads="1"/>
          </p:cNvPicPr>
          <p:nvPr/>
        </p:nvPicPr>
        <p:blipFill>
          <a:blip r:embed="rId2"/>
          <a:srcRect/>
          <a:stretch>
            <a:fillRect/>
          </a:stretch>
        </p:blipFill>
        <p:spPr bwMode="auto">
          <a:xfrm>
            <a:off x="214282" y="1428736"/>
            <a:ext cx="2581275" cy="367190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81000" y="3886200"/>
            <a:ext cx="6119826" cy="914400"/>
          </a:xfrm>
        </p:spPr>
        <p:txBody>
          <a:bodyPr>
            <a:noAutofit/>
          </a:bodyPr>
          <a:lstStyle/>
          <a:p>
            <a:r>
              <a:rPr lang="tr-TR" dirty="0" smtClean="0">
                <a:latin typeface="Comic Sans MS" pitchFamily="66" charset="0"/>
              </a:rPr>
              <a:t>Nasıl bir iş aradığınızı buldunuz ve o iş ilanını da gördünüz başvuru yapacaksınız.</a:t>
            </a:r>
          </a:p>
          <a:p>
            <a:r>
              <a:rPr lang="tr-TR" dirty="0" smtClean="0">
                <a:solidFill>
                  <a:srgbClr val="C00000"/>
                </a:solidFill>
                <a:latin typeface="Comic Sans MS" pitchFamily="66" charset="0"/>
              </a:rPr>
              <a:t> Öncelikle şu soruyu kendinize sorun:</a:t>
            </a:r>
          </a:p>
          <a:p>
            <a:endParaRPr lang="tr-TR" dirty="0" smtClean="0">
              <a:latin typeface="Comic Sans MS" pitchFamily="66" charset="0"/>
            </a:endParaRPr>
          </a:p>
          <a:p>
            <a:r>
              <a:rPr lang="tr-TR" b="1" dirty="0" smtClean="0">
                <a:latin typeface="Comic Sans MS" pitchFamily="66" charset="0"/>
              </a:rPr>
              <a:t>BEN KENDİMİ BU İŞE ALIRMIYDIM?</a:t>
            </a:r>
          </a:p>
          <a:p>
            <a:endParaRPr lang="tr-TR" dirty="0" smtClean="0">
              <a:latin typeface="Comic Sans MS" pitchFamily="66" charset="0"/>
            </a:endParaRPr>
          </a:p>
          <a:p>
            <a:r>
              <a:rPr lang="tr-TR" dirty="0" smtClean="0">
                <a:latin typeface="Comic Sans MS" pitchFamily="66" charset="0"/>
              </a:rPr>
              <a:t>Alırsam hangi özelliklerime göre alırım.</a:t>
            </a:r>
          </a:p>
          <a:p>
            <a:r>
              <a:rPr lang="tr-TR" dirty="0" smtClean="0">
                <a:latin typeface="Comic Sans MS" pitchFamily="66" charset="0"/>
              </a:rPr>
              <a:t>Almazsam hangi özelliklerimden dolayı almam.</a:t>
            </a:r>
            <a:endParaRPr lang="tr-TR" dirty="0">
              <a:latin typeface="Comic Sans MS" pitchFamily="66" charset="0"/>
            </a:endParaRPr>
          </a:p>
        </p:txBody>
      </p:sp>
      <p:pic>
        <p:nvPicPr>
          <p:cNvPr id="4" name="Picture 4" descr="agreement"/>
          <p:cNvPicPr>
            <a:picLocks noChangeAspect="1" noChangeArrowheads="1"/>
          </p:cNvPicPr>
          <p:nvPr/>
        </p:nvPicPr>
        <p:blipFill>
          <a:blip r:embed="rId2"/>
          <a:srcRect/>
          <a:stretch>
            <a:fillRect/>
          </a:stretch>
        </p:blipFill>
        <p:spPr bwMode="auto">
          <a:xfrm>
            <a:off x="6286512" y="3143248"/>
            <a:ext cx="2556725" cy="292417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95536" y="548680"/>
            <a:ext cx="8458200" cy="1222375"/>
          </a:xfrm>
        </p:spPr>
        <p:txBody>
          <a:bodyPr/>
          <a:lstStyle/>
          <a:p>
            <a:r>
              <a:rPr lang="tr-TR" cap="none" dirty="0" err="1" smtClean="0">
                <a:solidFill>
                  <a:srgbClr val="01047D"/>
                </a:solidFill>
                <a:latin typeface="Comic Sans MS" pitchFamily="66" charset="0"/>
              </a:rPr>
              <a:t>Cv</a:t>
            </a:r>
            <a:r>
              <a:rPr lang="tr-TR" cap="none" dirty="0" smtClean="0">
                <a:solidFill>
                  <a:srgbClr val="01047D"/>
                </a:solidFill>
                <a:latin typeface="Comic Sans MS" pitchFamily="66" charset="0"/>
              </a:rPr>
              <a:t> (Öz Geçmişin) Önemi</a:t>
            </a:r>
            <a:endParaRPr lang="tr-TR" cap="none" dirty="0">
              <a:solidFill>
                <a:srgbClr val="01047D"/>
              </a:solidFill>
              <a:latin typeface="Comic Sans MS" pitchFamily="66" charset="0"/>
            </a:endParaRPr>
          </a:p>
        </p:txBody>
      </p:sp>
      <p:sp>
        <p:nvSpPr>
          <p:cNvPr id="3" name="2 Alt Başlık"/>
          <p:cNvSpPr>
            <a:spLocks noGrp="1"/>
          </p:cNvSpPr>
          <p:nvPr>
            <p:ph type="subTitle" idx="1"/>
          </p:nvPr>
        </p:nvSpPr>
        <p:spPr>
          <a:xfrm>
            <a:off x="285720" y="1571612"/>
            <a:ext cx="5786478" cy="3286148"/>
          </a:xfrm>
        </p:spPr>
        <p:txBody>
          <a:bodyPr>
            <a:normAutofit/>
          </a:bodyPr>
          <a:lstStyle/>
          <a:p>
            <a:r>
              <a:rPr lang="tr-TR" sz="3600" dirty="0" smtClean="0">
                <a:latin typeface="Comic Sans MS" pitchFamily="66" charset="0"/>
              </a:rPr>
              <a:t>İş veren sizi ilk olarak özgeçmişiniz ile tanıyacak.</a:t>
            </a:r>
          </a:p>
          <a:p>
            <a:endParaRPr lang="tr-TR" sz="3600" dirty="0" smtClean="0">
              <a:latin typeface="Comic Sans MS" pitchFamily="66" charset="0"/>
            </a:endParaRPr>
          </a:p>
          <a:p>
            <a:r>
              <a:rPr lang="tr-TR" sz="3600" dirty="0" smtClean="0">
                <a:latin typeface="Comic Sans MS" pitchFamily="66" charset="0"/>
              </a:rPr>
              <a:t>İyi bir özgeçmiş belki de işe alınmanızı sağlayacak.</a:t>
            </a:r>
            <a:endParaRPr lang="tr-TR" sz="3600" dirty="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lacammyo\Desktop\CV.jpg"/>
          <p:cNvPicPr>
            <a:picLocks noChangeAspect="1" noChangeArrowheads="1"/>
          </p:cNvPicPr>
          <p:nvPr/>
        </p:nvPicPr>
        <p:blipFill>
          <a:blip r:embed="rId2"/>
          <a:srcRect/>
          <a:stretch>
            <a:fillRect/>
          </a:stretch>
        </p:blipFill>
        <p:spPr bwMode="auto">
          <a:xfrm>
            <a:off x="214282" y="285728"/>
            <a:ext cx="8358246" cy="621510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noAutofit/>
          </a:bodyPr>
          <a:lstStyle/>
          <a:p>
            <a:r>
              <a:rPr lang="tr-TR" sz="2800" b="1" dirty="0" smtClean="0">
                <a:latin typeface="Comic Sans MS" pitchFamily="66" charset="0"/>
              </a:rPr>
              <a:t>Abartılı bir </a:t>
            </a:r>
            <a:r>
              <a:rPr lang="tr-TR" sz="2800" b="1" dirty="0" err="1" smtClean="0">
                <a:latin typeface="Comic Sans MS" pitchFamily="66" charset="0"/>
              </a:rPr>
              <a:t>cv</a:t>
            </a:r>
            <a:r>
              <a:rPr lang="tr-TR" sz="2800" b="1" dirty="0" smtClean="0">
                <a:latin typeface="Comic Sans MS" pitchFamily="66" charset="0"/>
              </a:rPr>
              <a:t> yazmayın?  </a:t>
            </a:r>
          </a:p>
          <a:p>
            <a:r>
              <a:rPr lang="tr-TR" sz="2800" b="1" dirty="0" smtClean="0">
                <a:latin typeface="Comic Sans MS" pitchFamily="66" charset="0"/>
              </a:rPr>
              <a:t>Ama kendinizi çok iyi ifade edin. </a:t>
            </a:r>
          </a:p>
          <a:p>
            <a:endParaRPr lang="tr-TR" sz="2800" b="1" dirty="0" smtClean="0">
              <a:latin typeface="Comic Sans MS" pitchFamily="66" charset="0"/>
            </a:endParaRPr>
          </a:p>
          <a:p>
            <a:r>
              <a:rPr lang="tr-TR" sz="2800" b="1" dirty="0" smtClean="0">
                <a:latin typeface="Comic Sans MS" pitchFamily="66" charset="0"/>
              </a:rPr>
              <a:t>Özelliklerinizi Eğitim,tecrübe, yetenekler</a:t>
            </a:r>
          </a:p>
          <a:p>
            <a:r>
              <a:rPr lang="tr-TR" sz="2800" b="1" dirty="0" smtClean="0">
                <a:latin typeface="Comic Sans MS" pitchFamily="66" charset="0"/>
              </a:rPr>
              <a:t>vurgulanmalı, daha önce</a:t>
            </a:r>
          </a:p>
          <a:p>
            <a:r>
              <a:rPr lang="tr-TR" sz="2800" b="1" dirty="0" smtClean="0">
                <a:latin typeface="Comic Sans MS" pitchFamily="66" charset="0"/>
              </a:rPr>
              <a:t>neler yaptığınız ve başarılarınız konusuna</a:t>
            </a:r>
          </a:p>
          <a:p>
            <a:r>
              <a:rPr lang="tr-TR" sz="2800" b="1" dirty="0" smtClean="0">
                <a:latin typeface="Comic Sans MS" pitchFamily="66" charset="0"/>
              </a:rPr>
              <a:t>değinilmelidir</a:t>
            </a:r>
            <a:endParaRPr lang="tr-TR" sz="2800" b="1" dirty="0">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85720" y="785794"/>
            <a:ext cx="7719392" cy="2880320"/>
          </a:xfrm>
        </p:spPr>
        <p:txBody>
          <a:bodyPr>
            <a:normAutofit/>
          </a:bodyPr>
          <a:lstStyle/>
          <a:p>
            <a:r>
              <a:rPr lang="tr-TR" sz="4800" dirty="0" err="1" smtClean="0">
                <a:latin typeface="Comic Sans MS" pitchFamily="66" charset="0"/>
              </a:rPr>
              <a:t>Cv</a:t>
            </a:r>
            <a:r>
              <a:rPr lang="tr-TR" sz="4800" dirty="0" smtClean="0">
                <a:latin typeface="Comic Sans MS" pitchFamily="66" charset="0"/>
              </a:rPr>
              <a:t> kabul oldu ve mülakata çağrıldınız ne yapacaksınız biliyor musunuz?</a:t>
            </a:r>
            <a:endParaRPr lang="tr-TR" sz="4800" dirty="0">
              <a:latin typeface="Comic Sans MS" pitchFamily="66" charset="0"/>
            </a:endParaRPr>
          </a:p>
        </p:txBody>
      </p:sp>
      <p:pic>
        <p:nvPicPr>
          <p:cNvPr id="4" name="Picture 8" descr="12392"/>
          <p:cNvPicPr>
            <a:picLocks noChangeAspect="1" noChangeArrowheads="1"/>
          </p:cNvPicPr>
          <p:nvPr/>
        </p:nvPicPr>
        <p:blipFill>
          <a:blip r:embed="rId2"/>
          <a:srcRect/>
          <a:stretch>
            <a:fillRect/>
          </a:stretch>
        </p:blipFill>
        <p:spPr>
          <a:xfrm rot="290065">
            <a:off x="6523446" y="3796690"/>
            <a:ext cx="2042357" cy="2318351"/>
          </a:xfrm>
          <a:prstGeom prst="rect">
            <a:avLst/>
          </a:prstGeo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428596" y="642918"/>
            <a:ext cx="8458200" cy="4500594"/>
          </a:xfrm>
        </p:spPr>
        <p:txBody>
          <a:bodyPr>
            <a:noAutofit/>
          </a:bodyPr>
          <a:lstStyle/>
          <a:p>
            <a:pPr algn="ctr"/>
            <a:r>
              <a:rPr lang="tr-TR" sz="4800" dirty="0" smtClean="0">
                <a:solidFill>
                  <a:srgbClr val="C00000"/>
                </a:solidFill>
                <a:latin typeface="Comic Sans MS" pitchFamily="66" charset="0"/>
              </a:rPr>
              <a:t>GİRİŞİMCİLİK</a:t>
            </a:r>
            <a:br>
              <a:rPr lang="tr-TR" sz="4800" dirty="0" smtClean="0">
                <a:solidFill>
                  <a:srgbClr val="C00000"/>
                </a:solidFill>
                <a:latin typeface="Comic Sans MS" pitchFamily="66" charset="0"/>
              </a:rPr>
            </a:br>
            <a:r>
              <a:rPr lang="tr-TR" sz="4800" dirty="0" smtClean="0">
                <a:solidFill>
                  <a:srgbClr val="C00000"/>
                </a:solidFill>
                <a:latin typeface="Comic Sans MS" pitchFamily="66" charset="0"/>
              </a:rPr>
              <a:t>İŞ BAŞVURUSU</a:t>
            </a:r>
            <a:br>
              <a:rPr lang="tr-TR" sz="4800" dirty="0" smtClean="0">
                <a:solidFill>
                  <a:srgbClr val="C00000"/>
                </a:solidFill>
                <a:latin typeface="Comic Sans MS" pitchFamily="66" charset="0"/>
              </a:rPr>
            </a:br>
            <a:r>
              <a:rPr lang="tr-TR" sz="4800" dirty="0" smtClean="0">
                <a:solidFill>
                  <a:srgbClr val="C00000"/>
                </a:solidFill>
                <a:latin typeface="Comic Sans MS" pitchFamily="66" charset="0"/>
              </a:rPr>
              <a:t>ÖZGEÇMİŞ ÖNEMİ</a:t>
            </a:r>
            <a:br>
              <a:rPr lang="tr-TR" sz="4800" dirty="0" smtClean="0">
                <a:solidFill>
                  <a:srgbClr val="C00000"/>
                </a:solidFill>
                <a:latin typeface="Comic Sans MS" pitchFamily="66" charset="0"/>
              </a:rPr>
            </a:br>
            <a:r>
              <a:rPr lang="tr-TR" sz="4800" dirty="0" smtClean="0">
                <a:solidFill>
                  <a:srgbClr val="C00000"/>
                </a:solidFill>
                <a:latin typeface="Comic Sans MS" pitchFamily="66" charset="0"/>
              </a:rPr>
              <a:t>MÜLAKAT</a:t>
            </a:r>
            <a:endParaRPr lang="tr-TR" sz="4800" dirty="0"/>
          </a:p>
        </p:txBody>
      </p:sp>
      <p:pic>
        <p:nvPicPr>
          <p:cNvPr id="5" name="Picture 9" descr="michigan_human_resource_services"/>
          <p:cNvPicPr>
            <a:picLocks noChangeAspect="1" noChangeArrowheads="1"/>
          </p:cNvPicPr>
          <p:nvPr/>
        </p:nvPicPr>
        <p:blipFill>
          <a:blip r:embed="rId2"/>
          <a:srcRect/>
          <a:stretch>
            <a:fillRect/>
          </a:stretch>
        </p:blipFill>
        <p:spPr>
          <a:xfrm rot="517592">
            <a:off x="7193727" y="435932"/>
            <a:ext cx="1603426" cy="1739648"/>
          </a:xfrm>
          <a:prstGeom prst="rect">
            <a:avLst/>
          </a:prstGeo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51520" y="3212976"/>
            <a:ext cx="8458200" cy="3459832"/>
          </a:xfrm>
        </p:spPr>
        <p:txBody>
          <a:bodyPr>
            <a:noAutofit/>
          </a:bodyPr>
          <a:lstStyle/>
          <a:p>
            <a:pPr>
              <a:buFont typeface="Arial" pitchFamily="34" charset="0"/>
              <a:buChar char="•"/>
            </a:pPr>
            <a:r>
              <a:rPr lang="tr-TR" sz="2800" b="1" dirty="0" smtClean="0">
                <a:latin typeface="Comic Sans MS" pitchFamily="66" charset="0"/>
              </a:rPr>
              <a:t> Mülakatta kendiniz olmalısınız</a:t>
            </a:r>
          </a:p>
          <a:p>
            <a:pPr>
              <a:buFont typeface="Arial" pitchFamily="34" charset="0"/>
              <a:buChar char="•"/>
            </a:pPr>
            <a:r>
              <a:rPr lang="tr-TR" sz="2800" b="1" dirty="0" smtClean="0">
                <a:latin typeface="Comic Sans MS" pitchFamily="66" charset="0"/>
              </a:rPr>
              <a:t> İşi ve şirketi tanıyarak mülakata gitmelisiniz</a:t>
            </a:r>
          </a:p>
          <a:p>
            <a:pPr>
              <a:buFont typeface="Arial" pitchFamily="34" charset="0"/>
              <a:buChar char="•"/>
            </a:pPr>
            <a:r>
              <a:rPr lang="tr-TR" sz="2800" b="1" dirty="0" smtClean="0">
                <a:latin typeface="Comic Sans MS" pitchFamily="66" charset="0"/>
              </a:rPr>
              <a:t> Mülakata zamanında gitmelisiniz</a:t>
            </a:r>
          </a:p>
          <a:p>
            <a:pPr>
              <a:buFont typeface="Arial" pitchFamily="34" charset="0"/>
              <a:buChar char="•"/>
            </a:pPr>
            <a:r>
              <a:rPr lang="tr-TR" sz="2800" b="1" dirty="0" smtClean="0">
                <a:latin typeface="Comic Sans MS" pitchFamily="66" charset="0"/>
              </a:rPr>
              <a:t> Mülakata uygun giyinmelisiniz</a:t>
            </a:r>
          </a:p>
          <a:p>
            <a:pPr>
              <a:buFont typeface="Arial" pitchFamily="34" charset="0"/>
              <a:buChar char="•"/>
            </a:pPr>
            <a:r>
              <a:rPr lang="tr-TR" sz="2800" b="1" dirty="0" smtClean="0">
                <a:latin typeface="Comic Sans MS" pitchFamily="66" charset="0"/>
              </a:rPr>
              <a:t> Doğru işe müracaat ettiğiniz belli olmalıdır</a:t>
            </a:r>
          </a:p>
          <a:p>
            <a:pPr>
              <a:buFont typeface="Arial" pitchFamily="34" charset="0"/>
              <a:buChar char="•"/>
            </a:pPr>
            <a:r>
              <a:rPr lang="tr-TR" sz="2800" b="1" dirty="0" smtClean="0">
                <a:latin typeface="Comic Sans MS" pitchFamily="66" charset="0"/>
              </a:rPr>
              <a:t> </a:t>
            </a:r>
            <a:r>
              <a:rPr lang="fi-FI" sz="2800" b="1" dirty="0" smtClean="0">
                <a:latin typeface="Comic Sans MS" pitchFamily="66" charset="0"/>
              </a:rPr>
              <a:t>Mülakatta rahat olma, laubali olmama</a:t>
            </a:r>
            <a:endParaRPr lang="tr-TR" sz="2800" b="1" dirty="0" smtClean="0">
              <a:latin typeface="Comic Sans MS" pitchFamily="66" charset="0"/>
            </a:endParaRPr>
          </a:p>
          <a:p>
            <a:pPr>
              <a:buFont typeface="Arial" pitchFamily="34" charset="0"/>
              <a:buChar char="•"/>
            </a:pPr>
            <a:r>
              <a:rPr lang="tr-TR" sz="2800" b="1" dirty="0" smtClean="0">
                <a:latin typeface="Comic Sans MS" pitchFamily="66" charset="0"/>
              </a:rPr>
              <a:t> Cevaplarınız sıkıcı ve uzun olmasın</a:t>
            </a:r>
          </a:p>
          <a:p>
            <a:pPr>
              <a:buFont typeface="Arial" pitchFamily="34" charset="0"/>
              <a:buChar char="•"/>
            </a:pPr>
            <a:r>
              <a:rPr lang="tr-TR" sz="2800" b="1" dirty="0" smtClean="0">
                <a:latin typeface="Comic Sans MS" pitchFamily="66" charset="0"/>
              </a:rPr>
              <a:t> </a:t>
            </a:r>
            <a:r>
              <a:rPr lang="fr-FR" sz="2800" b="1" dirty="0" smtClean="0">
                <a:latin typeface="Comic Sans MS" pitchFamily="66" charset="0"/>
              </a:rPr>
              <a:t>Ses </a:t>
            </a:r>
            <a:r>
              <a:rPr lang="fr-FR" sz="2800" b="1" dirty="0" err="1" smtClean="0">
                <a:latin typeface="Comic Sans MS" pitchFamily="66" charset="0"/>
              </a:rPr>
              <a:t>tonu</a:t>
            </a:r>
            <a:r>
              <a:rPr lang="fr-FR" sz="2800" b="1" dirty="0" smtClean="0">
                <a:latin typeface="Comic Sans MS" pitchFamily="66" charset="0"/>
              </a:rPr>
              <a:t>, </a:t>
            </a:r>
            <a:r>
              <a:rPr lang="fr-FR" sz="2800" b="1" dirty="0" err="1" smtClean="0">
                <a:latin typeface="Comic Sans MS" pitchFamily="66" charset="0"/>
              </a:rPr>
              <a:t>jest</a:t>
            </a:r>
            <a:r>
              <a:rPr lang="fr-FR" sz="2800" b="1" dirty="0" smtClean="0">
                <a:latin typeface="Comic Sans MS" pitchFamily="66" charset="0"/>
              </a:rPr>
              <a:t> ve </a:t>
            </a:r>
            <a:r>
              <a:rPr lang="fr-FR" sz="2800" b="1" dirty="0" err="1" smtClean="0">
                <a:latin typeface="Comic Sans MS" pitchFamily="66" charset="0"/>
              </a:rPr>
              <a:t>mimikler</a:t>
            </a:r>
            <a:endParaRPr lang="tr-TR" sz="2800" b="1" dirty="0" smtClean="0">
              <a:latin typeface="Comic Sans MS" pitchFamily="66" charset="0"/>
            </a:endParaRPr>
          </a:p>
          <a:p>
            <a:endParaRPr lang="tr-TR" sz="2800" b="1" dirty="0" smtClean="0">
              <a:latin typeface="Comic Sans MS" pitchFamily="66" charset="0"/>
            </a:endParaRPr>
          </a:p>
          <a:p>
            <a:endParaRPr lang="tr-TR" sz="2800" b="1" dirty="0" smtClean="0">
              <a:latin typeface="Comic Sans MS" pitchFamily="66" charset="0"/>
            </a:endParaRPr>
          </a:p>
          <a:p>
            <a:endParaRPr lang="tr-TR" sz="2800" dirty="0">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acammyo\Desktop\ikea-is-mulakat.jpg"/>
          <p:cNvPicPr>
            <a:picLocks noChangeAspect="1" noChangeArrowheads="1"/>
          </p:cNvPicPr>
          <p:nvPr/>
        </p:nvPicPr>
        <p:blipFill>
          <a:blip r:embed="rId2"/>
          <a:srcRect/>
          <a:stretch>
            <a:fillRect/>
          </a:stretch>
        </p:blipFill>
        <p:spPr bwMode="auto">
          <a:xfrm>
            <a:off x="642910" y="2857496"/>
            <a:ext cx="7572428" cy="3214710"/>
          </a:xfrm>
          <a:prstGeom prst="rect">
            <a:avLst/>
          </a:prstGeom>
          <a:noFill/>
        </p:spPr>
      </p:pic>
      <p:sp>
        <p:nvSpPr>
          <p:cNvPr id="5" name="4 Başlık"/>
          <p:cNvSpPr>
            <a:spLocks noGrp="1"/>
          </p:cNvSpPr>
          <p:nvPr>
            <p:ph type="title"/>
          </p:nvPr>
        </p:nvSpPr>
        <p:spPr>
          <a:xfrm>
            <a:off x="-428660" y="857232"/>
            <a:ext cx="8686800" cy="838200"/>
          </a:xfrm>
        </p:spPr>
        <p:txBody>
          <a:bodyPr>
            <a:noAutofit/>
          </a:bodyPr>
          <a:lstStyle/>
          <a:p>
            <a:pPr algn="r"/>
            <a:r>
              <a:rPr lang="tr-TR" sz="2800" dirty="0" smtClean="0">
                <a:latin typeface="Comic Sans MS" pitchFamily="66" charset="0"/>
              </a:rPr>
              <a:t/>
            </a:r>
            <a:br>
              <a:rPr lang="tr-TR" sz="2800" dirty="0" smtClean="0">
                <a:latin typeface="Comic Sans MS" pitchFamily="66" charset="0"/>
              </a:rPr>
            </a:br>
            <a:r>
              <a:rPr lang="tr-TR" dirty="0" smtClean="0">
                <a:latin typeface="Comic Sans MS" pitchFamily="66" charset="0"/>
              </a:rPr>
              <a:t>BENİ DİNLEDİĞİNİZ İÇİN </a:t>
            </a:r>
            <a:br>
              <a:rPr lang="tr-TR" dirty="0" smtClean="0">
                <a:latin typeface="Comic Sans MS" pitchFamily="66" charset="0"/>
              </a:rPr>
            </a:br>
            <a:r>
              <a:rPr lang="tr-TR" dirty="0" smtClean="0">
                <a:latin typeface="Comic Sans MS" pitchFamily="66" charset="0"/>
              </a:rPr>
              <a:t>TEŞEKKÜR  EDERİM…</a:t>
            </a:r>
            <a:endParaRPr lang="tr-TR"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81000" y="1124745"/>
            <a:ext cx="5762636" cy="4951042"/>
          </a:xfrm>
        </p:spPr>
        <p:txBody>
          <a:bodyPr>
            <a:normAutofit/>
          </a:bodyPr>
          <a:lstStyle/>
          <a:p>
            <a:r>
              <a:rPr lang="tr-TR" sz="2400" cap="none" dirty="0" smtClean="0">
                <a:solidFill>
                  <a:srgbClr val="C00000"/>
                </a:solidFill>
                <a:latin typeface="Comic Sans MS" pitchFamily="66" charset="0"/>
              </a:rPr>
              <a:t>Girişimci</a:t>
            </a:r>
            <a:r>
              <a:rPr lang="tr-TR" sz="2400" cap="none" dirty="0" smtClean="0">
                <a:latin typeface="Comic Sans MS" pitchFamily="66" charset="0"/>
              </a:rPr>
              <a:t>, toplumun gereksinim duyduğu ”ürünleri üreterek, hizmetleri sunarak ya da ticaret yaparak”, maddi manevi kazanç sağlamayı hedefleyen, bu amaçla kendi işini kurmak için harekete geçen ve iş fikrini gerçekleştirmek için “araştırma, planlama, örgütleme, ve</a:t>
            </a:r>
            <a:br>
              <a:rPr lang="tr-TR" sz="2400" cap="none" dirty="0" smtClean="0">
                <a:latin typeface="Comic Sans MS" pitchFamily="66" charset="0"/>
              </a:rPr>
            </a:br>
            <a:r>
              <a:rPr lang="tr-TR" sz="2400" cap="none" dirty="0" smtClean="0">
                <a:latin typeface="Comic Sans MS" pitchFamily="66" charset="0"/>
              </a:rPr>
              <a:t>koordinasyon “ çalışmaları yapan sonuçta “gerekli bilgi-beceri, iş yeri, eleman, makine donanım</a:t>
            </a:r>
            <a:br>
              <a:rPr lang="tr-TR" sz="2400" cap="none" dirty="0" smtClean="0">
                <a:latin typeface="Comic Sans MS" pitchFamily="66" charset="0"/>
              </a:rPr>
            </a:br>
            <a:r>
              <a:rPr lang="tr-TR" sz="2400" cap="none" dirty="0" smtClean="0">
                <a:latin typeface="Comic Sans MS" pitchFamily="66" charset="0"/>
              </a:rPr>
              <a:t>vb. işletme girdileri ile finansman kaynaklarını” bir araya getirerek, </a:t>
            </a:r>
            <a:r>
              <a:rPr lang="tr-TR" sz="2400" cap="none" dirty="0" smtClean="0">
                <a:solidFill>
                  <a:srgbClr val="7030A0"/>
                </a:solidFill>
                <a:latin typeface="Comic Sans MS" pitchFamily="66" charset="0"/>
              </a:rPr>
              <a:t>kendi işini kuran kişidir.</a:t>
            </a:r>
            <a:endParaRPr lang="tr-TR" sz="2400" cap="none" dirty="0">
              <a:solidFill>
                <a:srgbClr val="7030A0"/>
              </a:solidFill>
              <a:latin typeface="Comic Sans MS" pitchFamily="66" charset="0"/>
            </a:endParaRPr>
          </a:p>
        </p:txBody>
      </p:sp>
      <p:pic>
        <p:nvPicPr>
          <p:cNvPr id="1026" name="Picture 2" descr="C:\Users\alacammyo\Desktop\girsimcilik(1).jpg"/>
          <p:cNvPicPr>
            <a:picLocks noChangeAspect="1" noChangeArrowheads="1"/>
          </p:cNvPicPr>
          <p:nvPr/>
        </p:nvPicPr>
        <p:blipFill>
          <a:blip r:embed="rId2"/>
          <a:srcRect/>
          <a:stretch>
            <a:fillRect/>
          </a:stretch>
        </p:blipFill>
        <p:spPr bwMode="auto">
          <a:xfrm>
            <a:off x="6357950" y="1500174"/>
            <a:ext cx="2476496" cy="364333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57158" y="357166"/>
            <a:ext cx="8458200" cy="3786214"/>
          </a:xfrm>
        </p:spPr>
        <p:txBody>
          <a:bodyPr>
            <a:normAutofit/>
          </a:bodyPr>
          <a:lstStyle/>
          <a:p>
            <a:r>
              <a:rPr lang="tr-TR" sz="4400" dirty="0" smtClean="0">
                <a:latin typeface="Comic Sans MS" pitchFamily="66" charset="0"/>
              </a:rPr>
              <a:t>Hizmet sektörü mü?</a:t>
            </a:r>
            <a:br>
              <a:rPr lang="tr-TR" sz="4400" dirty="0" smtClean="0">
                <a:latin typeface="Comic Sans MS" pitchFamily="66" charset="0"/>
              </a:rPr>
            </a:br>
            <a:r>
              <a:rPr lang="tr-TR" sz="4400" dirty="0" smtClean="0">
                <a:latin typeface="Comic Sans MS" pitchFamily="66" charset="0"/>
              </a:rPr>
              <a:t/>
            </a:r>
            <a:br>
              <a:rPr lang="tr-TR" sz="4400" dirty="0" smtClean="0">
                <a:latin typeface="Comic Sans MS" pitchFamily="66" charset="0"/>
              </a:rPr>
            </a:br>
            <a:r>
              <a:rPr lang="tr-TR" sz="4400" dirty="0" smtClean="0">
                <a:latin typeface="Comic Sans MS" pitchFamily="66" charset="0"/>
              </a:rPr>
              <a:t>Ürün sektörü mü?</a:t>
            </a:r>
            <a:br>
              <a:rPr lang="tr-TR" sz="4400" dirty="0" smtClean="0">
                <a:latin typeface="Comic Sans MS" pitchFamily="66" charset="0"/>
              </a:rPr>
            </a:br>
            <a:r>
              <a:rPr lang="tr-TR" sz="4400" dirty="0" smtClean="0">
                <a:latin typeface="Comic Sans MS" pitchFamily="66" charset="0"/>
              </a:rPr>
              <a:t/>
            </a:r>
            <a:br>
              <a:rPr lang="tr-TR" sz="4400" dirty="0" smtClean="0">
                <a:latin typeface="Comic Sans MS" pitchFamily="66" charset="0"/>
              </a:rPr>
            </a:br>
            <a:r>
              <a:rPr lang="tr-TR" sz="4400" dirty="0" smtClean="0">
                <a:latin typeface="Comic Sans MS" pitchFamily="66" charset="0"/>
              </a:rPr>
              <a:t>Tİcaret mİ?</a:t>
            </a:r>
            <a:endParaRPr lang="tr-TR" sz="4400" dirty="0">
              <a:latin typeface="Comic Sans MS" pitchFamily="66" charset="0"/>
            </a:endParaRPr>
          </a:p>
        </p:txBody>
      </p:sp>
      <p:pic>
        <p:nvPicPr>
          <p:cNvPr id="3074" name="Picture 2" descr="C:\Users\alacammyo\Desktop\HJ.bmp"/>
          <p:cNvPicPr>
            <a:picLocks noChangeAspect="1" noChangeArrowheads="1"/>
          </p:cNvPicPr>
          <p:nvPr/>
        </p:nvPicPr>
        <p:blipFill>
          <a:blip r:embed="rId2"/>
          <a:srcRect/>
          <a:stretch>
            <a:fillRect/>
          </a:stretch>
        </p:blipFill>
        <p:spPr bwMode="auto">
          <a:xfrm>
            <a:off x="6286512" y="500042"/>
            <a:ext cx="2381245" cy="1970938"/>
          </a:xfrm>
          <a:prstGeom prst="rect">
            <a:avLst/>
          </a:prstGeom>
          <a:noFill/>
        </p:spPr>
      </p:pic>
      <p:pic>
        <p:nvPicPr>
          <p:cNvPr id="3075" name="Picture 3" descr="C:\Users\alacammyo\Desktop\icecekler.jpg"/>
          <p:cNvPicPr>
            <a:picLocks noChangeAspect="1" noChangeArrowheads="1"/>
          </p:cNvPicPr>
          <p:nvPr/>
        </p:nvPicPr>
        <p:blipFill>
          <a:blip r:embed="rId3"/>
          <a:srcRect/>
          <a:stretch>
            <a:fillRect/>
          </a:stretch>
        </p:blipFill>
        <p:spPr bwMode="auto">
          <a:xfrm>
            <a:off x="5000628" y="2928934"/>
            <a:ext cx="3568689" cy="2191300"/>
          </a:xfrm>
          <a:prstGeom prst="rect">
            <a:avLst/>
          </a:prstGeom>
          <a:noFill/>
        </p:spPr>
      </p:pic>
      <p:pic>
        <p:nvPicPr>
          <p:cNvPr id="3076" name="Picture 4" descr="C:\Users\alacammyo\Desktop\satis_jpg2.jpg"/>
          <p:cNvPicPr>
            <a:picLocks noChangeAspect="1" noChangeArrowheads="1"/>
          </p:cNvPicPr>
          <p:nvPr/>
        </p:nvPicPr>
        <p:blipFill>
          <a:blip r:embed="rId4"/>
          <a:srcRect/>
          <a:stretch>
            <a:fillRect/>
          </a:stretch>
        </p:blipFill>
        <p:spPr bwMode="auto">
          <a:xfrm>
            <a:off x="714348" y="4643446"/>
            <a:ext cx="3429024" cy="167482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643174" y="1357298"/>
            <a:ext cx="6262702" cy="4735018"/>
          </a:xfrm>
          <a:solidFill>
            <a:schemeClr val="bg2">
              <a:lumMod val="50000"/>
            </a:schemeClr>
          </a:solidFill>
        </p:spPr>
        <p:txBody>
          <a:bodyPr>
            <a:normAutofit/>
          </a:bodyPr>
          <a:lstStyle/>
          <a:p>
            <a:pPr>
              <a:buFont typeface="Wingdings" pitchFamily="2" charset="2"/>
              <a:buChar char="q"/>
            </a:pPr>
            <a:r>
              <a:rPr lang="tr-TR" sz="2000" cap="none" dirty="0" smtClean="0">
                <a:latin typeface="Comic Sans MS" pitchFamily="66" charset="0"/>
              </a:rPr>
              <a:t>Başarılı Ve Uygulanabilir Bir İş Fikri Belirlemek ,</a:t>
            </a:r>
            <a:br>
              <a:rPr lang="tr-TR" sz="2000" cap="none" dirty="0" smtClean="0">
                <a:latin typeface="Comic Sans MS" pitchFamily="66" charset="0"/>
              </a:rPr>
            </a:br>
            <a:r>
              <a:rPr lang="tr-TR" sz="2000" cap="none" dirty="0" smtClean="0">
                <a:latin typeface="Comic Sans MS" pitchFamily="66" charset="0"/>
              </a:rPr>
              <a:t/>
            </a:r>
            <a:br>
              <a:rPr lang="tr-TR" sz="2000" cap="none" dirty="0" smtClean="0">
                <a:latin typeface="Comic Sans MS" pitchFamily="66" charset="0"/>
              </a:rPr>
            </a:br>
            <a:r>
              <a:rPr lang="tr-TR" sz="2000" cap="none" dirty="0" smtClean="0">
                <a:latin typeface="Comic Sans MS" pitchFamily="66" charset="0"/>
              </a:rPr>
              <a:t>  *İş Fikrinin Sektörel Özellikleri</a:t>
            </a:r>
            <a:br>
              <a:rPr lang="tr-TR" sz="2000" cap="none" dirty="0" smtClean="0">
                <a:latin typeface="Comic Sans MS" pitchFamily="66" charset="0"/>
              </a:rPr>
            </a:br>
            <a:r>
              <a:rPr lang="tr-TR" sz="2000" cap="none" dirty="0" smtClean="0">
                <a:latin typeface="Comic Sans MS" pitchFamily="66" charset="0"/>
              </a:rPr>
              <a:t/>
            </a:r>
            <a:br>
              <a:rPr lang="tr-TR" sz="2000" cap="none" dirty="0" smtClean="0">
                <a:latin typeface="Comic Sans MS" pitchFamily="66" charset="0"/>
              </a:rPr>
            </a:br>
            <a:r>
              <a:rPr lang="tr-TR" sz="2000" cap="none" dirty="0" smtClean="0">
                <a:latin typeface="Comic Sans MS" pitchFamily="66" charset="0"/>
              </a:rPr>
              <a:t>  *Kurulacak İşletmenin İlişki İçinde Olacağı Piyasalar Ve Genel Özellikleri</a:t>
            </a:r>
            <a:br>
              <a:rPr lang="tr-TR" sz="2000" cap="none" dirty="0" smtClean="0">
                <a:latin typeface="Comic Sans MS" pitchFamily="66" charset="0"/>
              </a:rPr>
            </a:br>
            <a:r>
              <a:rPr lang="tr-TR" sz="2000" cap="none" dirty="0" smtClean="0">
                <a:latin typeface="Comic Sans MS" pitchFamily="66" charset="0"/>
              </a:rPr>
              <a:t/>
            </a:r>
            <a:br>
              <a:rPr lang="tr-TR" sz="2000" cap="none" dirty="0" smtClean="0">
                <a:latin typeface="Comic Sans MS" pitchFamily="66" charset="0"/>
              </a:rPr>
            </a:br>
            <a:r>
              <a:rPr lang="tr-TR" sz="2000" cap="none" dirty="0" smtClean="0">
                <a:latin typeface="Comic Sans MS" pitchFamily="66" charset="0"/>
              </a:rPr>
              <a:t>  *Ürün Ya Da Hizmetlerin Müşteri Kitlesi Ve Talebin Özellikleri</a:t>
            </a:r>
            <a:br>
              <a:rPr lang="tr-TR" sz="2000" cap="none" dirty="0" smtClean="0">
                <a:latin typeface="Comic Sans MS" pitchFamily="66" charset="0"/>
              </a:rPr>
            </a:br>
            <a:r>
              <a:rPr lang="tr-TR" sz="2000" cap="none" dirty="0" smtClean="0">
                <a:latin typeface="Comic Sans MS" pitchFamily="66" charset="0"/>
              </a:rPr>
              <a:t/>
            </a:r>
            <a:br>
              <a:rPr lang="tr-TR" sz="2000" cap="none" dirty="0" smtClean="0">
                <a:latin typeface="Comic Sans MS" pitchFamily="66" charset="0"/>
              </a:rPr>
            </a:br>
            <a:r>
              <a:rPr lang="tr-TR" sz="2000" cap="none" dirty="0" smtClean="0">
                <a:latin typeface="Comic Sans MS" pitchFamily="66" charset="0"/>
              </a:rPr>
              <a:t>  *Ürün Ve Hizmetlerin Sunumunu Yapan Diğer Firmalar Ve Rekabet Ortamı</a:t>
            </a:r>
            <a:br>
              <a:rPr lang="tr-TR" sz="2000" cap="none" dirty="0" smtClean="0">
                <a:latin typeface="Comic Sans MS" pitchFamily="66" charset="0"/>
              </a:rPr>
            </a:br>
            <a:r>
              <a:rPr lang="tr-TR" sz="2000" cap="none" dirty="0" smtClean="0">
                <a:latin typeface="Comic Sans MS" pitchFamily="66" charset="0"/>
              </a:rPr>
              <a:t/>
            </a:r>
            <a:br>
              <a:rPr lang="tr-TR" sz="2000" cap="none" dirty="0" smtClean="0">
                <a:latin typeface="Comic Sans MS" pitchFamily="66" charset="0"/>
              </a:rPr>
            </a:br>
            <a:r>
              <a:rPr lang="tr-TR" sz="2000" cap="none" dirty="0" smtClean="0">
                <a:latin typeface="Comic Sans MS" pitchFamily="66" charset="0"/>
              </a:rPr>
              <a:t>   *Ürün Ve Hizmetlerin Hedef Müşterilere Sunumunda Vurgulanacak Temel Özellikler</a:t>
            </a:r>
            <a:endParaRPr lang="tr-TR" sz="2000" cap="none" dirty="0">
              <a:latin typeface="Comic Sans MS" pitchFamily="66" charset="0"/>
            </a:endParaRPr>
          </a:p>
        </p:txBody>
      </p:sp>
      <p:sp>
        <p:nvSpPr>
          <p:cNvPr id="3" name="2 Alt Başlık"/>
          <p:cNvSpPr>
            <a:spLocks noGrp="1"/>
          </p:cNvSpPr>
          <p:nvPr>
            <p:ph type="subTitle" idx="1"/>
          </p:nvPr>
        </p:nvSpPr>
        <p:spPr>
          <a:xfrm>
            <a:off x="899592" y="404664"/>
            <a:ext cx="8458200" cy="914400"/>
          </a:xfrm>
        </p:spPr>
        <p:txBody>
          <a:bodyPr/>
          <a:lstStyle/>
          <a:p>
            <a:r>
              <a:rPr lang="tr-TR" dirty="0" smtClean="0">
                <a:solidFill>
                  <a:srgbClr val="C00000"/>
                </a:solidFill>
                <a:latin typeface="Comic Sans MS" pitchFamily="66" charset="0"/>
              </a:rPr>
              <a:t>İYİ BİR GİRİŞİMCİ NASIL OLUR ?</a:t>
            </a:r>
            <a:endParaRPr lang="tr-TR" dirty="0">
              <a:solidFill>
                <a:srgbClr val="C00000"/>
              </a:solidFill>
              <a:latin typeface="Comic Sans MS" pitchFamily="66" charset="0"/>
            </a:endParaRPr>
          </a:p>
        </p:txBody>
      </p:sp>
      <p:pic>
        <p:nvPicPr>
          <p:cNvPr id="2050" name="Picture 2" descr="C:\Users\alacammyo\Desktop\untitled.bmp"/>
          <p:cNvPicPr>
            <a:picLocks noChangeAspect="1" noChangeArrowheads="1"/>
          </p:cNvPicPr>
          <p:nvPr/>
        </p:nvPicPr>
        <p:blipFill>
          <a:blip r:embed="rId2"/>
          <a:srcRect/>
          <a:stretch>
            <a:fillRect/>
          </a:stretch>
        </p:blipFill>
        <p:spPr bwMode="auto">
          <a:xfrm>
            <a:off x="428596" y="2357430"/>
            <a:ext cx="1890744" cy="226060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67544" y="620688"/>
            <a:ext cx="8458200" cy="1222375"/>
          </a:xfrm>
        </p:spPr>
        <p:txBody>
          <a:bodyPr/>
          <a:lstStyle/>
          <a:p>
            <a:r>
              <a:rPr lang="tr-TR" dirty="0" smtClean="0">
                <a:latin typeface="Comic Sans MS" pitchFamily="66" charset="0"/>
              </a:rPr>
              <a:t>İŞLETME KURMAK</a:t>
            </a:r>
            <a:endParaRPr lang="tr-TR" dirty="0">
              <a:latin typeface="Comic Sans MS" pitchFamily="66" charset="0"/>
            </a:endParaRPr>
          </a:p>
        </p:txBody>
      </p:sp>
      <p:sp>
        <p:nvSpPr>
          <p:cNvPr id="3" name="2 Alt Başlık"/>
          <p:cNvSpPr>
            <a:spLocks noGrp="1"/>
          </p:cNvSpPr>
          <p:nvPr>
            <p:ph type="subTitle" idx="1"/>
          </p:nvPr>
        </p:nvSpPr>
        <p:spPr>
          <a:xfrm>
            <a:off x="381000" y="1412776"/>
            <a:ext cx="8458200" cy="4896544"/>
          </a:xfrm>
        </p:spPr>
        <p:txBody>
          <a:bodyPr>
            <a:normAutofit/>
          </a:bodyPr>
          <a:lstStyle/>
          <a:p>
            <a:r>
              <a:rPr lang="tr-TR" dirty="0" smtClean="0">
                <a:latin typeface="Comic Sans MS" pitchFamily="66" charset="0"/>
              </a:rPr>
              <a:t>*</a:t>
            </a:r>
            <a:r>
              <a:rPr lang="fi-FI" dirty="0" smtClean="0">
                <a:latin typeface="Comic Sans MS" pitchFamily="66" charset="0"/>
              </a:rPr>
              <a:t>İş Yeri Kiralamak</a:t>
            </a:r>
          </a:p>
          <a:p>
            <a:r>
              <a:rPr lang="tr-TR" dirty="0" smtClean="0">
                <a:latin typeface="Comic Sans MS" pitchFamily="66" charset="0"/>
              </a:rPr>
              <a:t>*İşletmenin Yasal Kuruluş İşlemleri (İş Yeri Kurulurken Resmi Kuruluşlarla Olan İlişkiler)</a:t>
            </a:r>
          </a:p>
          <a:p>
            <a:r>
              <a:rPr lang="tr-TR" dirty="0" smtClean="0">
                <a:latin typeface="Comic Sans MS" pitchFamily="66" charset="0"/>
              </a:rPr>
              <a:t>    1. Mükelleflerin Maliyeye Karşı Sorumlulukları</a:t>
            </a:r>
          </a:p>
          <a:p>
            <a:r>
              <a:rPr lang="tr-TR" dirty="0" smtClean="0">
                <a:latin typeface="Comic Sans MS" pitchFamily="66" charset="0"/>
              </a:rPr>
              <a:t>    2. BAĞ-KUR’ a Karşı Sorumlulukları</a:t>
            </a:r>
          </a:p>
          <a:p>
            <a:r>
              <a:rPr lang="tr-TR" dirty="0" smtClean="0">
                <a:latin typeface="Comic Sans MS" pitchFamily="66" charset="0"/>
              </a:rPr>
              <a:t>    3. Belediye’ye Karşı Sorumlulukları</a:t>
            </a:r>
          </a:p>
          <a:p>
            <a:r>
              <a:rPr lang="tr-TR" dirty="0" smtClean="0">
                <a:latin typeface="Comic Sans MS" pitchFamily="66" charset="0"/>
              </a:rPr>
              <a:t>    4. Ticaret Siciline Karşı Sorumlulukları</a:t>
            </a:r>
          </a:p>
          <a:p>
            <a:r>
              <a:rPr lang="tr-TR" dirty="0" smtClean="0">
                <a:latin typeface="Comic Sans MS" pitchFamily="66" charset="0"/>
              </a:rPr>
              <a:t>    5. Meslek Kuruluşlarına Karşı Sorumlulukları</a:t>
            </a:r>
          </a:p>
          <a:p>
            <a:r>
              <a:rPr lang="tr-TR" dirty="0" smtClean="0">
                <a:latin typeface="Comic Sans MS" pitchFamily="66" charset="0"/>
              </a:rPr>
              <a:t>    </a:t>
            </a:r>
            <a:r>
              <a:rPr lang="nb-NO" dirty="0" smtClean="0">
                <a:latin typeface="Comic Sans MS" pitchFamily="66" charset="0"/>
              </a:rPr>
              <a:t>6. Muhasebede Kullanılan Belgeler</a:t>
            </a:r>
          </a:p>
          <a:p>
            <a:r>
              <a:rPr lang="tr-TR" dirty="0" smtClean="0">
                <a:latin typeface="Comic Sans MS" pitchFamily="66" charset="0"/>
              </a:rPr>
              <a:t>            </a:t>
            </a:r>
            <a:r>
              <a:rPr lang="nb-NO" dirty="0" smtClean="0">
                <a:latin typeface="Comic Sans MS" pitchFamily="66" charset="0"/>
              </a:rPr>
              <a:t>5.2.6.1. VUK’da Yer Alan Belgeler</a:t>
            </a:r>
          </a:p>
          <a:p>
            <a:r>
              <a:rPr lang="tr-TR" dirty="0" smtClean="0">
                <a:latin typeface="Comic Sans MS" pitchFamily="66" charset="0"/>
              </a:rPr>
              <a:t>            </a:t>
            </a:r>
            <a:r>
              <a:rPr lang="nb-NO" dirty="0" smtClean="0">
                <a:latin typeface="Comic Sans MS" pitchFamily="66" charset="0"/>
              </a:rPr>
              <a:t>5.2.6.2. Türk Ticaret Kanunda Yer Alan Belgeler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381000" y="908720"/>
            <a:ext cx="6191264" cy="5306362"/>
          </a:xfrm>
          <a:solidFill>
            <a:srgbClr val="00B0F0"/>
          </a:solidFill>
        </p:spPr>
        <p:txBody>
          <a:bodyPr>
            <a:normAutofit fontScale="92500"/>
          </a:bodyPr>
          <a:lstStyle/>
          <a:p>
            <a:r>
              <a:rPr lang="tr-TR" sz="3200" dirty="0" smtClean="0">
                <a:latin typeface="Comic Sans MS" pitchFamily="66" charset="0"/>
              </a:rPr>
              <a:t>* İş Yerinin Donanımını Kurma</a:t>
            </a:r>
          </a:p>
          <a:p>
            <a:r>
              <a:rPr lang="tr-TR" sz="3200" dirty="0" smtClean="0">
                <a:latin typeface="Comic Sans MS" pitchFamily="66" charset="0"/>
              </a:rPr>
              <a:t>       1. Üretilecek Mamule Göre Düzenleme</a:t>
            </a:r>
          </a:p>
          <a:p>
            <a:r>
              <a:rPr lang="tr-TR" sz="3200" dirty="0" smtClean="0">
                <a:latin typeface="Comic Sans MS" pitchFamily="66" charset="0"/>
              </a:rPr>
              <a:t>       </a:t>
            </a:r>
            <a:r>
              <a:rPr lang="de-DE" sz="3200" dirty="0" smtClean="0">
                <a:latin typeface="Comic Sans MS" pitchFamily="66" charset="0"/>
              </a:rPr>
              <a:t>2. Üretim</a:t>
            </a:r>
            <a:r>
              <a:rPr lang="tr-TR" sz="3200" dirty="0" smtClean="0">
                <a:latin typeface="Comic Sans MS" pitchFamily="66" charset="0"/>
              </a:rPr>
              <a:t>e</a:t>
            </a:r>
            <a:r>
              <a:rPr lang="de-DE" sz="3200" dirty="0" smtClean="0">
                <a:latin typeface="Comic Sans MS" pitchFamily="66" charset="0"/>
              </a:rPr>
              <a:t> Göre Düzenleme</a:t>
            </a:r>
          </a:p>
          <a:p>
            <a:r>
              <a:rPr lang="tr-TR" sz="3200" dirty="0" smtClean="0">
                <a:latin typeface="Comic Sans MS" pitchFamily="66" charset="0"/>
              </a:rPr>
              <a:t>       </a:t>
            </a:r>
            <a:r>
              <a:rPr lang="fr-FR" sz="3200" dirty="0" smtClean="0">
                <a:latin typeface="Comic Sans MS" pitchFamily="66" charset="0"/>
              </a:rPr>
              <a:t>3. Sabit Durumlu Düzenleme</a:t>
            </a:r>
          </a:p>
          <a:p>
            <a:r>
              <a:rPr lang="tr-TR" sz="3200" dirty="0" smtClean="0">
                <a:solidFill>
                  <a:srgbClr val="FFCCFF"/>
                </a:solidFill>
                <a:latin typeface="Comic Sans MS" pitchFamily="66" charset="0"/>
              </a:rPr>
              <a:t>*Personel Seçimi</a:t>
            </a:r>
          </a:p>
          <a:p>
            <a:r>
              <a:rPr lang="tr-TR" sz="3200" dirty="0" smtClean="0">
                <a:latin typeface="Comic Sans MS" pitchFamily="66" charset="0"/>
              </a:rPr>
              <a:t>*Kredi İçin Gerekli İşlemler</a:t>
            </a:r>
          </a:p>
          <a:p>
            <a:r>
              <a:rPr lang="tr-TR" sz="3200" dirty="0" smtClean="0">
                <a:latin typeface="Comic Sans MS" pitchFamily="66" charset="0"/>
              </a:rPr>
              <a:t>*İşletmenin Faaliyetini Başlatma</a:t>
            </a:r>
          </a:p>
          <a:p>
            <a:endParaRPr lang="tr-TR" sz="3200" dirty="0"/>
          </a:p>
        </p:txBody>
      </p:sp>
      <p:pic>
        <p:nvPicPr>
          <p:cNvPr id="4" name="Picture 6" descr="insan kaynakları"/>
          <p:cNvPicPr>
            <a:picLocks noChangeAspect="1" noChangeArrowheads="1"/>
          </p:cNvPicPr>
          <p:nvPr/>
        </p:nvPicPr>
        <p:blipFill>
          <a:blip r:embed="rId2"/>
          <a:srcRect/>
          <a:stretch>
            <a:fillRect/>
          </a:stretch>
        </p:blipFill>
        <p:spPr bwMode="auto">
          <a:xfrm>
            <a:off x="6929454" y="1785926"/>
            <a:ext cx="1962134" cy="332137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57158" y="285728"/>
            <a:ext cx="8458200" cy="1222375"/>
          </a:xfrm>
        </p:spPr>
        <p:txBody>
          <a:bodyPr>
            <a:normAutofit/>
          </a:bodyPr>
          <a:lstStyle/>
          <a:p>
            <a:r>
              <a:rPr lang="tr-TR" sz="3200" dirty="0" smtClean="0">
                <a:solidFill>
                  <a:srgbClr val="FF0000"/>
                </a:solidFill>
                <a:latin typeface="Comic Sans MS" pitchFamily="66" charset="0"/>
              </a:rPr>
              <a:t>İŞ BAŞVURUSU VE DEĞERLENDİRME</a:t>
            </a:r>
            <a:endParaRPr lang="tr-TR" sz="3200" dirty="0">
              <a:solidFill>
                <a:srgbClr val="FF0000"/>
              </a:solidFill>
              <a:latin typeface="Comic Sans MS" pitchFamily="66" charset="0"/>
            </a:endParaRPr>
          </a:p>
        </p:txBody>
      </p:sp>
      <p:sp>
        <p:nvSpPr>
          <p:cNvPr id="3" name="2 Alt Başlık"/>
          <p:cNvSpPr>
            <a:spLocks noGrp="1"/>
          </p:cNvSpPr>
          <p:nvPr>
            <p:ph type="subTitle" idx="1"/>
          </p:nvPr>
        </p:nvSpPr>
        <p:spPr>
          <a:xfrm>
            <a:off x="214282" y="5072074"/>
            <a:ext cx="8458200" cy="723500"/>
          </a:xfrm>
        </p:spPr>
        <p:txBody>
          <a:bodyPr>
            <a:noAutofit/>
          </a:bodyPr>
          <a:lstStyle/>
          <a:p>
            <a:endParaRPr lang="tr-TR" sz="4000" dirty="0" smtClean="0">
              <a:solidFill>
                <a:srgbClr val="00B0F0"/>
              </a:solidFill>
              <a:effectLst>
                <a:outerShdw blurRad="38100" dist="38100" dir="2700000" algn="tl">
                  <a:srgbClr val="000000">
                    <a:alpha val="43137"/>
                  </a:srgbClr>
                </a:outerShdw>
              </a:effectLst>
              <a:latin typeface="Comic Sans MS" pitchFamily="66" charset="0"/>
            </a:endParaRPr>
          </a:p>
          <a:p>
            <a:endParaRPr lang="tr-TR" sz="4000" dirty="0" smtClean="0">
              <a:solidFill>
                <a:srgbClr val="00B0F0"/>
              </a:solidFill>
              <a:effectLst>
                <a:outerShdw blurRad="38100" dist="38100" dir="2700000" algn="tl">
                  <a:srgbClr val="000000">
                    <a:alpha val="43137"/>
                  </a:srgbClr>
                </a:outerShdw>
              </a:effectLst>
              <a:latin typeface="Comic Sans MS" pitchFamily="66" charset="0"/>
            </a:endParaRPr>
          </a:p>
          <a:p>
            <a:endParaRPr lang="tr-TR" sz="4000" dirty="0" smtClean="0">
              <a:solidFill>
                <a:srgbClr val="00B0F0"/>
              </a:solidFill>
              <a:effectLst>
                <a:outerShdw blurRad="38100" dist="38100" dir="2700000" algn="tl">
                  <a:srgbClr val="000000">
                    <a:alpha val="43137"/>
                  </a:srgbClr>
                </a:outerShdw>
              </a:effectLst>
              <a:latin typeface="Comic Sans MS" pitchFamily="66" charset="0"/>
            </a:endParaRPr>
          </a:p>
          <a:p>
            <a:endParaRPr lang="tr-TR" sz="4000" dirty="0" smtClean="0">
              <a:solidFill>
                <a:srgbClr val="00B0F0"/>
              </a:solidFill>
              <a:effectLst>
                <a:outerShdw blurRad="38100" dist="38100" dir="2700000" algn="tl">
                  <a:srgbClr val="000000">
                    <a:alpha val="43137"/>
                  </a:srgbClr>
                </a:outerShdw>
              </a:effectLst>
              <a:latin typeface="Comic Sans MS" pitchFamily="66" charset="0"/>
            </a:endParaRPr>
          </a:p>
          <a:p>
            <a:endParaRPr lang="tr-TR" sz="4000" dirty="0" smtClean="0">
              <a:solidFill>
                <a:srgbClr val="00B0F0"/>
              </a:solidFill>
              <a:effectLst>
                <a:outerShdw blurRad="38100" dist="38100" dir="2700000" algn="tl">
                  <a:srgbClr val="000000">
                    <a:alpha val="43137"/>
                  </a:srgbClr>
                </a:outerShdw>
              </a:effectLst>
              <a:latin typeface="Comic Sans MS" pitchFamily="66" charset="0"/>
            </a:endParaRPr>
          </a:p>
          <a:p>
            <a:endParaRPr lang="tr-TR" sz="4000" dirty="0" smtClean="0">
              <a:solidFill>
                <a:srgbClr val="00B0F0"/>
              </a:solidFill>
              <a:effectLst>
                <a:outerShdw blurRad="38100" dist="38100" dir="2700000" algn="tl">
                  <a:srgbClr val="000000">
                    <a:alpha val="43137"/>
                  </a:srgbClr>
                </a:outerShdw>
              </a:effectLst>
              <a:latin typeface="Comic Sans MS" pitchFamily="66" charset="0"/>
            </a:endParaRPr>
          </a:p>
          <a:p>
            <a:r>
              <a:rPr lang="tr-TR" sz="4000" dirty="0" smtClean="0">
                <a:solidFill>
                  <a:srgbClr val="00B0F0"/>
                </a:solidFill>
                <a:effectLst>
                  <a:outerShdw blurRad="38100" dist="38100" dir="2700000" algn="tl">
                    <a:srgbClr val="000000">
                      <a:alpha val="43137"/>
                    </a:srgbClr>
                  </a:outerShdw>
                </a:effectLst>
                <a:latin typeface="Comic Sans MS" pitchFamily="66" charset="0"/>
              </a:rPr>
              <a:t>Daha </a:t>
            </a:r>
            <a:r>
              <a:rPr lang="tr-TR" sz="4000" dirty="0" smtClean="0">
                <a:solidFill>
                  <a:srgbClr val="00B0F0"/>
                </a:solidFill>
                <a:effectLst>
                  <a:outerShdw blurRad="38100" dist="38100" dir="2700000" algn="tl">
                    <a:srgbClr val="000000">
                      <a:alpha val="43137"/>
                    </a:srgbClr>
                  </a:outerShdw>
                </a:effectLst>
                <a:latin typeface="Comic Sans MS" pitchFamily="66" charset="0"/>
              </a:rPr>
              <a:t>önce hiç iş başvurusu yaptınız mı</a:t>
            </a:r>
            <a:r>
              <a:rPr lang="tr-TR" sz="4000" dirty="0" smtClean="0">
                <a:solidFill>
                  <a:srgbClr val="00B0F0"/>
                </a:solidFill>
                <a:effectLst>
                  <a:outerShdw blurRad="38100" dist="38100" dir="2700000" algn="tl">
                    <a:srgbClr val="000000">
                      <a:alpha val="43137"/>
                    </a:srgbClr>
                  </a:outerShdw>
                </a:effectLst>
                <a:latin typeface="Comic Sans MS" pitchFamily="66" charset="0"/>
              </a:rPr>
              <a:t>?</a:t>
            </a:r>
          </a:p>
          <a:p>
            <a:r>
              <a:rPr lang="tr-TR" sz="4000" dirty="0" smtClean="0">
                <a:solidFill>
                  <a:srgbClr val="0070C0"/>
                </a:solidFill>
                <a:latin typeface="Comic Sans MS" pitchFamily="66" charset="0"/>
              </a:rPr>
              <a:t>Yoksa evde oturup işin size gelmesini mi bekliyorsunuz?(Gönüllü işsizlik)</a:t>
            </a:r>
          </a:p>
          <a:p>
            <a:r>
              <a:rPr lang="tr-TR" sz="4000" dirty="0" smtClean="0">
                <a:latin typeface="Comic Sans MS" pitchFamily="66" charset="0"/>
              </a:rPr>
              <a:t>Hangi </a:t>
            </a:r>
            <a:r>
              <a:rPr lang="tr-TR" sz="4000" dirty="0" smtClean="0">
                <a:latin typeface="Comic Sans MS" pitchFamily="66" charset="0"/>
              </a:rPr>
              <a:t>bölüm iş başvurularını </a:t>
            </a:r>
          </a:p>
          <a:p>
            <a:r>
              <a:rPr lang="tr-TR" sz="4000" dirty="0" smtClean="0">
                <a:latin typeface="Comic Sans MS" pitchFamily="66" charset="0"/>
              </a:rPr>
              <a:t>kabul eder?</a:t>
            </a:r>
            <a:endParaRPr lang="tr-TR" sz="4000" dirty="0">
              <a:latin typeface="Comic Sans MS" pitchFamily="66" charset="0"/>
            </a:endParaRPr>
          </a:p>
        </p:txBody>
      </p:sp>
      <p:pic>
        <p:nvPicPr>
          <p:cNvPr id="4" name="Picture 4" descr="personel"/>
          <p:cNvPicPr>
            <a:picLocks noChangeAspect="1" noChangeArrowheads="1"/>
          </p:cNvPicPr>
          <p:nvPr/>
        </p:nvPicPr>
        <p:blipFill>
          <a:blip r:embed="rId2"/>
          <a:srcRect/>
          <a:stretch>
            <a:fillRect/>
          </a:stretch>
        </p:blipFill>
        <p:spPr bwMode="auto">
          <a:xfrm>
            <a:off x="6991352" y="4167190"/>
            <a:ext cx="2152648" cy="269081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85720" y="500042"/>
            <a:ext cx="8443664" cy="2857520"/>
          </a:xfrm>
        </p:spPr>
        <p:txBody>
          <a:bodyPr>
            <a:normAutofit/>
          </a:bodyPr>
          <a:lstStyle/>
          <a:p>
            <a:r>
              <a:rPr lang="tr-TR" sz="4000" dirty="0" smtClean="0">
                <a:latin typeface="Comic Sans MS" pitchFamily="66" charset="0"/>
              </a:rPr>
              <a:t>İş ararken neler yapmanız gerektiğini biliyor musunuz?</a:t>
            </a:r>
          </a:p>
          <a:p>
            <a:r>
              <a:rPr lang="tr-TR" sz="4000" dirty="0" smtClean="0">
                <a:latin typeface="Comic Sans MS" pitchFamily="66" charset="0"/>
              </a:rPr>
              <a:t>(İş sınırlılıkları, hangi meslek, hangi bölüm)</a:t>
            </a:r>
          </a:p>
        </p:txBody>
      </p:sp>
      <p:pic>
        <p:nvPicPr>
          <p:cNvPr id="4" name="Picture 4" descr="personal-effectiveness1"/>
          <p:cNvPicPr>
            <a:picLocks noChangeAspect="1" noChangeArrowheads="1"/>
          </p:cNvPicPr>
          <p:nvPr/>
        </p:nvPicPr>
        <p:blipFill>
          <a:blip r:embed="rId2"/>
          <a:srcRect/>
          <a:stretch>
            <a:fillRect/>
          </a:stretch>
        </p:blipFill>
        <p:spPr bwMode="auto">
          <a:xfrm rot="21147334">
            <a:off x="911951" y="3636864"/>
            <a:ext cx="2452452" cy="2706910"/>
          </a:xfrm>
          <a:prstGeom prst="rect">
            <a:avLst/>
          </a:prstGeom>
          <a:noFill/>
        </p:spPr>
      </p:pic>
      <p:pic>
        <p:nvPicPr>
          <p:cNvPr id="5" name="Picture 4" descr="17065-Orange-Man-Wearing-A-Tie-Shaking-Hands-With-Another-Upon-Agreement-Of-A-Business-Deal-Clipart-Illustration"/>
          <p:cNvPicPr>
            <a:picLocks noChangeAspect="1" noChangeArrowheads="1"/>
          </p:cNvPicPr>
          <p:nvPr/>
        </p:nvPicPr>
        <p:blipFill>
          <a:blip r:embed="rId3"/>
          <a:srcRect/>
          <a:stretch>
            <a:fillRect/>
          </a:stretch>
        </p:blipFill>
        <p:spPr bwMode="auto">
          <a:xfrm rot="599049">
            <a:off x="6117958" y="3706002"/>
            <a:ext cx="2433817" cy="266495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107</TotalTime>
  <Words>526</Words>
  <Application>Microsoft Office PowerPoint</Application>
  <PresentationFormat>Ekran Gösterisi (4:3)</PresentationFormat>
  <Paragraphs>101</Paragraphs>
  <Slides>21</Slides>
  <Notes>0</Notes>
  <HiddenSlides>0</HiddenSlides>
  <MMClips>0</MMClips>
  <ScaleCrop>false</ScaleCrop>
  <HeadingPairs>
    <vt:vector size="4" baseType="variant">
      <vt:variant>
        <vt:lpstr>Tema</vt:lpstr>
      </vt:variant>
      <vt:variant>
        <vt:i4>1</vt:i4>
      </vt:variant>
      <vt:variant>
        <vt:lpstr>Slayt Başlıkları</vt:lpstr>
      </vt:variant>
      <vt:variant>
        <vt:i4>21</vt:i4>
      </vt:variant>
    </vt:vector>
  </HeadingPairs>
  <TitlesOfParts>
    <vt:vector size="22" baseType="lpstr">
      <vt:lpstr>Gezinti</vt:lpstr>
      <vt:lpstr>Slayt 1</vt:lpstr>
      <vt:lpstr>Slayt 2</vt:lpstr>
      <vt:lpstr>Girişimci, toplumun gereksinim duyduğu ”ürünleri üreterek, hizmetleri sunarak ya da ticaret yaparak”, maddi manevi kazanç sağlamayı hedefleyen, bu amaçla kendi işini kurmak için harekete geçen ve iş fikrini gerçekleştirmek için “araştırma, planlama, örgütleme, ve koordinasyon “ çalışmaları yapan sonuçta “gerekli bilgi-beceri, iş yeri, eleman, makine donanım vb. işletme girdileri ile finansman kaynaklarını” bir araya getirerek, kendi işini kuran kişidir.</vt:lpstr>
      <vt:lpstr>Slayt 4</vt:lpstr>
      <vt:lpstr>Başarılı Ve Uygulanabilir Bir İş Fikri Belirlemek ,    *İş Fikrinin Sektörel Özellikleri    *Kurulacak İşletmenin İlişki İçinde Olacağı Piyasalar Ve Genel Özellikleri    *Ürün Ya Da Hizmetlerin Müşteri Kitlesi Ve Talebin Özellikleri    *Ürün Ve Hizmetlerin Sunumunu Yapan Diğer Firmalar Ve Rekabet Ortamı     *Ürün Ve Hizmetlerin Hedef Müşterilere Sunumunda Vurgulanacak Temel Özellikler</vt:lpstr>
      <vt:lpstr>İŞLETME KURMAK</vt:lpstr>
      <vt:lpstr>Slayt 7</vt:lpstr>
      <vt:lpstr>İŞ BAŞVURUSU VE DEĞERLENDİRME</vt:lpstr>
      <vt:lpstr>Slayt 9</vt:lpstr>
      <vt:lpstr>Slayt 10</vt:lpstr>
      <vt:lpstr>Slayt 11</vt:lpstr>
      <vt:lpstr>Slayt 12</vt:lpstr>
      <vt:lpstr>Slayt 13</vt:lpstr>
      <vt:lpstr>Slayt 14</vt:lpstr>
      <vt:lpstr>Slayt 15</vt:lpstr>
      <vt:lpstr>Cv (Öz Geçmişin) Önemi</vt:lpstr>
      <vt:lpstr>Slayt 17</vt:lpstr>
      <vt:lpstr>Slayt 18</vt:lpstr>
      <vt:lpstr>Slayt 19</vt:lpstr>
      <vt:lpstr>Slayt 20</vt:lpstr>
      <vt:lpstr> BENİ DİNLEDİĞİNİZ İÇİN  TEŞEKKÜR  EDERİM…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casper</dc:creator>
  <cp:lastModifiedBy>alacammyo</cp:lastModifiedBy>
  <cp:revision>16</cp:revision>
  <dcterms:created xsi:type="dcterms:W3CDTF">2011-05-01T11:33:38Z</dcterms:created>
  <dcterms:modified xsi:type="dcterms:W3CDTF">2011-05-02T09:07:29Z</dcterms:modified>
</cp:coreProperties>
</file>