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5" r:id="rId6"/>
    <p:sldId id="276" r:id="rId7"/>
    <p:sldId id="278" r:id="rId8"/>
    <p:sldId id="261" r:id="rId9"/>
    <p:sldId id="263" r:id="rId10"/>
    <p:sldId id="265" r:id="rId11"/>
    <p:sldId id="279" r:id="rId12"/>
    <p:sldId id="266" r:id="rId13"/>
    <p:sldId id="267" r:id="rId14"/>
    <p:sldId id="268" r:id="rId15"/>
    <p:sldId id="269" r:id="rId16"/>
    <p:sldId id="270" r:id="rId17"/>
    <p:sldId id="271" r:id="rId18"/>
    <p:sldId id="272" r:id="rId19"/>
    <p:sldId id="285" r:id="rId20"/>
    <p:sldId id="273" r:id="rId21"/>
    <p:sldId id="274" r:id="rId22"/>
    <p:sldId id="282" r:id="rId23"/>
    <p:sldId id="281" r:id="rId24"/>
    <p:sldId id="277" r:id="rId25"/>
    <p:sldId id="284"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29.03.2011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29.03.2011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29.03.2011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7813"/>
            <a:ext cx="8229600" cy="584835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69"/>
          <p:cNvSpPr>
            <a:spLocks noGrp="1" noChangeArrowheads="1"/>
          </p:cNvSpPr>
          <p:nvPr>
            <p:ph type="dt" sz="half" idx="10"/>
          </p:nvPr>
        </p:nvSpPr>
        <p:spPr>
          <a:ln/>
        </p:spPr>
        <p:txBody>
          <a:bodyPr/>
          <a:lstStyle>
            <a:lvl1pPr>
              <a:defRPr/>
            </a:lvl1pPr>
          </a:lstStyle>
          <a:p>
            <a:pPr>
              <a:defRPr/>
            </a:pPr>
            <a:endParaRPr lang="tr-TR"/>
          </a:p>
        </p:txBody>
      </p:sp>
      <p:sp>
        <p:nvSpPr>
          <p:cNvPr id="4" name="Rectangle 70"/>
          <p:cNvSpPr>
            <a:spLocks noGrp="1" noChangeArrowheads="1"/>
          </p:cNvSpPr>
          <p:nvPr>
            <p:ph type="ftr" sz="quarter" idx="11"/>
          </p:nvPr>
        </p:nvSpPr>
        <p:spPr>
          <a:ln/>
        </p:spPr>
        <p:txBody>
          <a:bodyPr/>
          <a:lstStyle>
            <a:lvl1pPr>
              <a:defRPr/>
            </a:lvl1pPr>
          </a:lstStyle>
          <a:p>
            <a:pPr>
              <a:defRPr/>
            </a:pPr>
            <a:endParaRPr lang="tr-TR"/>
          </a:p>
        </p:txBody>
      </p:sp>
      <p:sp>
        <p:nvSpPr>
          <p:cNvPr id="5" name="Rectangle 71"/>
          <p:cNvSpPr>
            <a:spLocks noGrp="1" noChangeArrowheads="1"/>
          </p:cNvSpPr>
          <p:nvPr>
            <p:ph type="sldNum" sz="quarter" idx="12"/>
          </p:nvPr>
        </p:nvSpPr>
        <p:spPr>
          <a:ln/>
        </p:spPr>
        <p:txBody>
          <a:bodyPr/>
          <a:lstStyle>
            <a:lvl1pPr>
              <a:defRPr/>
            </a:lvl1pPr>
          </a:lstStyle>
          <a:p>
            <a:pPr>
              <a:defRPr/>
            </a:pPr>
            <a:fld id="{D243C7F2-C1A3-4E87-98F3-48224DE5EB08}" type="slidenum">
              <a:rPr lang="tr-TR"/>
              <a:pPr>
                <a:defRPr/>
              </a:pPr>
              <a:t>‹#›</a:t>
            </a:fld>
            <a:endParaRPr lang="tr-TR"/>
          </a:p>
        </p:txBody>
      </p:sp>
    </p:spTree>
  </p:cSld>
  <p:clrMapOvr>
    <a:masterClrMapping/>
  </p:clrMapOvr>
  <p:transition>
    <p:sndAc>
      <p:stSnd>
        <p:snd r:embed="rId1" name="push.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29.03.2011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29.03.2011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29.03.2011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29.03.2011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29.03.2011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29.03.2011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29.03.2011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29.03.2011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29.03.2011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ebindekardelenleraciyor.com/?p=35"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nicef.org/turkey/gl/_gl1.html#crc"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KIZ ÇOCUKLARININ OKULLAŞTIRILMASI </a:t>
            </a:r>
            <a:endParaRPr lang="tr-TR" dirty="0"/>
          </a:p>
        </p:txBody>
      </p:sp>
      <p:sp>
        <p:nvSpPr>
          <p:cNvPr id="3" name="2 Alt Başlık"/>
          <p:cNvSpPr>
            <a:spLocks noGrp="1"/>
          </p:cNvSpPr>
          <p:nvPr>
            <p:ph type="subTitle" idx="1"/>
          </p:nvPr>
        </p:nvSpPr>
        <p:spPr/>
        <p:txBody>
          <a:bodyPr/>
          <a:lstStyle/>
          <a:p>
            <a:endParaRPr lang="tr-TR" dirty="0" smtClean="0"/>
          </a:p>
          <a:p>
            <a:r>
              <a:rPr lang="tr-TR" dirty="0" err="1" smtClean="0"/>
              <a:t>Öğr</a:t>
            </a:r>
            <a:r>
              <a:rPr lang="tr-TR" dirty="0" smtClean="0"/>
              <a:t>. Gör. Oktay YILDIZ</a:t>
            </a:r>
            <a:endParaRPr lang="tr-TR" dirty="0" smtClean="0"/>
          </a:p>
          <a:p>
            <a:r>
              <a:rPr lang="tr-TR" dirty="0" smtClean="0"/>
              <a:t>Şebinkarahisar -2011</a:t>
            </a:r>
            <a:endParaRPr lang="tr-TR" dirty="0"/>
          </a:p>
        </p:txBody>
      </p:sp>
      <p:pic>
        <p:nvPicPr>
          <p:cNvPr id="1026" name="Picture 2"/>
          <p:cNvPicPr>
            <a:picLocks noChangeAspect="1" noChangeArrowheads="1"/>
          </p:cNvPicPr>
          <p:nvPr/>
        </p:nvPicPr>
        <p:blipFill>
          <a:blip r:embed="rId2" cstate="print"/>
          <a:srcRect l="12403" t="17595" r="12597" b="55945"/>
          <a:stretch>
            <a:fillRect/>
          </a:stretch>
        </p:blipFill>
        <p:spPr bwMode="auto">
          <a:xfrm>
            <a:off x="0" y="0"/>
            <a:ext cx="9144000" cy="201622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“Yakında bir okul yok. O yüzden </a:t>
            </a:r>
            <a:r>
              <a:rPr lang="tr-TR" dirty="0" smtClean="0"/>
              <a:t>kızımızı okutamıyoruz</a:t>
            </a:r>
            <a:r>
              <a:rPr lang="tr-TR" dirty="0" smtClean="0"/>
              <a:t>.”</a:t>
            </a:r>
            <a:endParaRPr lang="tr-TR" dirty="0"/>
          </a:p>
        </p:txBody>
      </p:sp>
      <p:sp>
        <p:nvSpPr>
          <p:cNvPr id="3" name="2 İçerik Yer Tutucusu"/>
          <p:cNvSpPr>
            <a:spLocks noGrp="1"/>
          </p:cNvSpPr>
          <p:nvPr>
            <p:ph idx="1"/>
          </p:nvPr>
        </p:nvSpPr>
        <p:spPr/>
        <p:txBody>
          <a:bodyPr/>
          <a:lstStyle/>
          <a:p>
            <a:r>
              <a:rPr lang="tr-TR" dirty="0" err="1" smtClean="0"/>
              <a:t>Tasımalı</a:t>
            </a:r>
            <a:r>
              <a:rPr lang="tr-TR" dirty="0" smtClean="0"/>
              <a:t> sistemde, çocuklarınız minibüslerle</a:t>
            </a:r>
          </a:p>
          <a:p>
            <a:pPr>
              <a:buNone/>
            </a:pPr>
            <a:r>
              <a:rPr lang="es-ES" dirty="0" smtClean="0"/>
              <a:t>en yakın okula tasınıyor ve </a:t>
            </a:r>
            <a:r>
              <a:rPr lang="es-ES" dirty="0" smtClean="0"/>
              <a:t>bunun</a:t>
            </a:r>
            <a:r>
              <a:rPr lang="tr-TR" dirty="0" smtClean="0"/>
              <a:t> </a:t>
            </a:r>
            <a:r>
              <a:rPr lang="es-ES" dirty="0" smtClean="0"/>
              <a:t>için </a:t>
            </a:r>
            <a:r>
              <a:rPr lang="es-ES" dirty="0" smtClean="0"/>
              <a:t>sizden para talep </a:t>
            </a:r>
            <a:r>
              <a:rPr lang="es-ES" dirty="0" smtClean="0"/>
              <a:t>edilmiyor</a:t>
            </a:r>
            <a:endParaRPr lang="tr-TR" dirty="0" smtClean="0"/>
          </a:p>
          <a:p>
            <a:pPr>
              <a:buNone/>
            </a:pPr>
            <a:r>
              <a:rPr lang="tr-TR" dirty="0" smtClean="0"/>
              <a:t>Yatılı okullar!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amı silen anne"/>
          <p:cNvPicPr>
            <a:picLocks noGrp="1" noChangeAspect="1" noChangeArrowheads="1"/>
          </p:cNvPicPr>
          <p:nvPr>
            <p:ph idx="1"/>
          </p:nvPr>
        </p:nvPicPr>
        <p:blipFill>
          <a:blip r:embed="rId2" cstate="print"/>
          <a:srcRect/>
          <a:stretch>
            <a:fillRect/>
          </a:stretch>
        </p:blipFill>
        <p:spPr>
          <a:xfrm>
            <a:off x="467543" y="548680"/>
            <a:ext cx="6605691" cy="5688632"/>
          </a:xfrm>
          <a:noFill/>
        </p:spPr>
      </p:pic>
      <p:sp>
        <p:nvSpPr>
          <p:cNvPr id="2" name="1 Başlık"/>
          <p:cNvSpPr>
            <a:spLocks noGrp="1"/>
          </p:cNvSpPr>
          <p:nvPr>
            <p:ph type="title"/>
          </p:nvPr>
        </p:nvSpPr>
        <p:spPr/>
        <p:txBody>
          <a:bodyPr/>
          <a:lstStyle/>
          <a:p>
            <a:endParaRPr lang="tr-TR"/>
          </a:p>
        </p:txBody>
      </p:sp>
      <p:pic>
        <p:nvPicPr>
          <p:cNvPr id="4" name="Picture 7" descr="Scan10002"/>
          <p:cNvPicPr>
            <a:picLocks noChangeAspect="1" noChangeArrowheads="1"/>
          </p:cNvPicPr>
          <p:nvPr/>
        </p:nvPicPr>
        <p:blipFill>
          <a:blip r:embed="rId3" cstate="print"/>
          <a:srcRect/>
          <a:stretch>
            <a:fillRect/>
          </a:stretch>
        </p:blipFill>
        <p:spPr>
          <a:xfrm>
            <a:off x="4644008" y="476672"/>
            <a:ext cx="4176390" cy="575404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“Kızlar okula gidip de ne olacak? </a:t>
            </a:r>
            <a:r>
              <a:rPr lang="tr-TR" dirty="0" smtClean="0"/>
              <a:t>Evlenip gidecek </a:t>
            </a:r>
            <a:r>
              <a:rPr lang="tr-TR" dirty="0" smtClean="0"/>
              <a:t>nasıl olsa.”</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Haklısınız evlilik bir insanın </a:t>
            </a:r>
            <a:r>
              <a:rPr lang="tr-TR" dirty="0" err="1" smtClean="0"/>
              <a:t>yasamında</a:t>
            </a:r>
            <a:r>
              <a:rPr lang="tr-TR" dirty="0" smtClean="0"/>
              <a:t>  çok </a:t>
            </a:r>
            <a:r>
              <a:rPr lang="tr-TR" dirty="0" smtClean="0"/>
              <a:t>önemlidir. Bunun yanında </a:t>
            </a:r>
            <a:r>
              <a:rPr lang="tr-TR" dirty="0" err="1" smtClean="0"/>
              <a:t>saglıklı</a:t>
            </a:r>
            <a:r>
              <a:rPr lang="tr-TR" dirty="0" smtClean="0"/>
              <a:t> </a:t>
            </a:r>
            <a:r>
              <a:rPr lang="tr-TR" dirty="0" err="1" smtClean="0"/>
              <a:t>evlilikleryapmak</a:t>
            </a:r>
            <a:r>
              <a:rPr lang="tr-TR" dirty="0" smtClean="0"/>
              <a:t> </a:t>
            </a:r>
            <a:r>
              <a:rPr lang="tr-TR" dirty="0" smtClean="0"/>
              <a:t>ve </a:t>
            </a:r>
            <a:r>
              <a:rPr lang="tr-TR" dirty="0" err="1" smtClean="0"/>
              <a:t>saglıklı</a:t>
            </a:r>
            <a:r>
              <a:rPr lang="tr-TR" dirty="0" smtClean="0"/>
              <a:t> nesiller </a:t>
            </a:r>
            <a:r>
              <a:rPr lang="tr-TR" dirty="0" err="1" smtClean="0"/>
              <a:t>yetistirmek</a:t>
            </a:r>
            <a:r>
              <a:rPr lang="pt-BR" dirty="0" smtClean="0"/>
              <a:t>de </a:t>
            </a:r>
            <a:r>
              <a:rPr lang="pt-BR" dirty="0" smtClean="0"/>
              <a:t>bir o kadar önemlidir. Bizler </a:t>
            </a:r>
            <a:r>
              <a:rPr lang="pt-BR" dirty="0" smtClean="0"/>
              <a:t>çogu</a:t>
            </a:r>
            <a:r>
              <a:rPr lang="tr-TR" dirty="0" smtClean="0"/>
              <a:t> zaman </a:t>
            </a:r>
            <a:r>
              <a:rPr lang="tr-TR" dirty="0" smtClean="0"/>
              <a:t>kızlarımızın </a:t>
            </a:r>
            <a:r>
              <a:rPr lang="tr-TR" dirty="0" err="1" smtClean="0"/>
              <a:t>evlenecegini</a:t>
            </a:r>
            <a:r>
              <a:rPr lang="tr-TR" dirty="0" smtClean="0"/>
              <a:t>, ev </a:t>
            </a:r>
            <a:r>
              <a:rPr lang="tr-TR" dirty="0" err="1" smtClean="0"/>
              <a:t>hanımlıgı</a:t>
            </a:r>
            <a:r>
              <a:rPr lang="tr-TR" dirty="0" smtClean="0"/>
              <a:t> ve </a:t>
            </a:r>
            <a:r>
              <a:rPr lang="tr-TR" dirty="0" smtClean="0"/>
              <a:t>annelik için gerekli olan </a:t>
            </a:r>
            <a:r>
              <a:rPr lang="tr-TR" dirty="0" smtClean="0"/>
              <a:t>becerileri onlara </a:t>
            </a:r>
            <a:r>
              <a:rPr lang="tr-TR" dirty="0" err="1" smtClean="0"/>
              <a:t>ögretebilecegimizi</a:t>
            </a:r>
            <a:r>
              <a:rPr lang="tr-TR" dirty="0" smtClean="0"/>
              <a:t> </a:t>
            </a:r>
            <a:r>
              <a:rPr lang="tr-TR" dirty="0" err="1" smtClean="0"/>
              <a:t>düsünürüz</a:t>
            </a:r>
            <a:r>
              <a:rPr lang="tr-TR" dirty="0" smtClean="0"/>
              <a:t>.Oysa </a:t>
            </a:r>
            <a:r>
              <a:rPr lang="tr-TR" dirty="0" smtClean="0"/>
              <a:t>ki, çocuklar okulda yalnızca </a:t>
            </a:r>
            <a:r>
              <a:rPr lang="tr-TR" dirty="0" smtClean="0"/>
              <a:t>dersleri </a:t>
            </a:r>
            <a:r>
              <a:rPr lang="tr-TR" dirty="0" err="1" smtClean="0"/>
              <a:t>degil</a:t>
            </a:r>
            <a:r>
              <a:rPr lang="tr-TR" dirty="0" smtClean="0"/>
              <a:t>, yasam için önemli olan pek çok </a:t>
            </a:r>
            <a:r>
              <a:rPr lang="tr-TR" dirty="0" smtClean="0"/>
              <a:t>bilgiyi de </a:t>
            </a:r>
            <a:r>
              <a:rPr lang="tr-TR" dirty="0" err="1" smtClean="0"/>
              <a:t>ögrenirler</a:t>
            </a:r>
            <a:r>
              <a:rPr lang="tr-TR" dirty="0" smtClean="0"/>
              <a:t>. </a:t>
            </a:r>
            <a:r>
              <a:rPr lang="tr-TR" dirty="0" err="1" smtClean="0"/>
              <a:t>Örnegin</a:t>
            </a:r>
            <a:r>
              <a:rPr lang="tr-TR" dirty="0" smtClean="0"/>
              <a:t>, </a:t>
            </a:r>
            <a:r>
              <a:rPr lang="tr-TR" dirty="0" err="1" smtClean="0"/>
              <a:t>saglık</a:t>
            </a:r>
            <a:r>
              <a:rPr lang="tr-TR" dirty="0" smtClean="0"/>
              <a:t>, </a:t>
            </a:r>
            <a:r>
              <a:rPr lang="tr-TR" dirty="0" smtClean="0"/>
              <a:t>beslenme ve </a:t>
            </a:r>
            <a:r>
              <a:rPr lang="tr-TR" dirty="0" smtClean="0"/>
              <a:t>temizlikle ilgili pek çok bilgiyi </a:t>
            </a:r>
            <a:r>
              <a:rPr lang="tr-TR" dirty="0" err="1" smtClean="0"/>
              <a:t>okuldanve</a:t>
            </a:r>
            <a:r>
              <a:rPr lang="tr-TR" dirty="0" smtClean="0"/>
              <a:t> </a:t>
            </a:r>
            <a:r>
              <a:rPr lang="tr-TR" dirty="0" smtClean="0"/>
              <a:t>gazete, kitap gibi </a:t>
            </a:r>
            <a:r>
              <a:rPr lang="tr-TR" dirty="0" err="1" smtClean="0"/>
              <a:t>diger</a:t>
            </a:r>
            <a:r>
              <a:rPr lang="tr-TR" dirty="0" smtClean="0"/>
              <a:t> bilgi </a:t>
            </a:r>
            <a:r>
              <a:rPr lang="tr-TR" dirty="0" smtClean="0"/>
              <a:t>kaynaklarından alabilirler</a:t>
            </a:r>
            <a:r>
              <a:rPr lang="tr-TR" dirty="0" smtClean="0"/>
              <a:t>.</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a:t>
            </a:r>
            <a:r>
              <a:rPr lang="tr-TR" dirty="0" err="1" smtClean="0"/>
              <a:t>Egitim</a:t>
            </a:r>
            <a:r>
              <a:rPr lang="tr-TR" dirty="0" smtClean="0"/>
              <a:t> alan bir genç kız, </a:t>
            </a:r>
            <a:r>
              <a:rPr lang="tr-TR" dirty="0" err="1" smtClean="0"/>
              <a:t>saglıga</a:t>
            </a:r>
            <a:r>
              <a:rPr lang="tr-TR" dirty="0" smtClean="0"/>
              <a:t>, </a:t>
            </a:r>
            <a:r>
              <a:rPr lang="tr-TR" dirty="0" err="1" smtClean="0"/>
              <a:t>temizlige</a:t>
            </a:r>
            <a:r>
              <a:rPr lang="tr-TR" dirty="0" smtClean="0"/>
              <a:t>, </a:t>
            </a:r>
            <a:r>
              <a:rPr lang="tr-TR" dirty="0" err="1" smtClean="0"/>
              <a:t>egitime</a:t>
            </a:r>
            <a:r>
              <a:rPr lang="tr-TR" dirty="0" smtClean="0"/>
              <a:t>, çocuk </a:t>
            </a:r>
            <a:r>
              <a:rPr lang="tr-TR" dirty="0" err="1" smtClean="0"/>
              <a:t>yetistirmeye</a:t>
            </a:r>
            <a:r>
              <a:rPr lang="tr-TR" dirty="0" smtClean="0"/>
              <a:t> ve </a:t>
            </a:r>
            <a:r>
              <a:rPr lang="tr-TR" dirty="0" smtClean="0"/>
              <a:t>çocukları </a:t>
            </a:r>
            <a:r>
              <a:rPr lang="fi-FI" dirty="0" smtClean="0"/>
              <a:t>korunmasına </a:t>
            </a:r>
            <a:r>
              <a:rPr lang="fi-FI" dirty="0" smtClean="0"/>
              <a:t>iliskin bilgileri ailesi </a:t>
            </a:r>
            <a:r>
              <a:rPr lang="fi-FI" dirty="0" smtClean="0"/>
              <a:t>ve</a:t>
            </a:r>
            <a:r>
              <a:rPr lang="tr-TR" dirty="0" smtClean="0"/>
              <a:t> çevresindekilerle </a:t>
            </a:r>
            <a:r>
              <a:rPr lang="tr-TR" dirty="0" err="1" smtClean="0"/>
              <a:t>paylasarak</a:t>
            </a:r>
            <a:r>
              <a:rPr lang="tr-TR" dirty="0" smtClean="0"/>
              <a:t> hem </a:t>
            </a:r>
            <a:r>
              <a:rPr lang="tr-TR" dirty="0" smtClean="0"/>
              <a:t>ailesinin </a:t>
            </a:r>
            <a:r>
              <a:rPr lang="nl-NL" dirty="0" smtClean="0"/>
              <a:t>hem </a:t>
            </a:r>
            <a:r>
              <a:rPr lang="nl-NL" dirty="0" smtClean="0"/>
              <a:t>de çevresinin gelismesine </a:t>
            </a:r>
            <a:r>
              <a:rPr lang="nl-NL" dirty="0" smtClean="0"/>
              <a:t>olanak</a:t>
            </a:r>
            <a:r>
              <a:rPr lang="tr-TR" dirty="0" smtClean="0"/>
              <a:t> </a:t>
            </a:r>
            <a:r>
              <a:rPr lang="tr-TR" dirty="0" err="1" smtClean="0"/>
              <a:t>saglayabilir</a:t>
            </a:r>
            <a:r>
              <a:rPr lang="tr-TR" dirty="0" smtClean="0"/>
              <a:t>. </a:t>
            </a:r>
            <a:r>
              <a:rPr lang="tr-TR" dirty="0" err="1" smtClean="0"/>
              <a:t>Örnegin</a:t>
            </a:r>
            <a:r>
              <a:rPr lang="tr-TR" dirty="0" smtClean="0"/>
              <a:t>, hasta </a:t>
            </a:r>
            <a:r>
              <a:rPr lang="tr-TR" dirty="0" err="1" smtClean="0"/>
              <a:t>oldugunuzda</a:t>
            </a:r>
            <a:r>
              <a:rPr lang="tr-TR" dirty="0" smtClean="0"/>
              <a:t> </a:t>
            </a:r>
            <a:r>
              <a:rPr lang="sv-SE" dirty="0" smtClean="0"/>
              <a:t>sizleri </a:t>
            </a:r>
            <a:r>
              <a:rPr lang="sv-SE" dirty="0" smtClean="0"/>
              <a:t>doktora götürebilir, doktorun </a:t>
            </a:r>
            <a:r>
              <a:rPr lang="sv-SE" dirty="0" smtClean="0"/>
              <a:t>dediklerini</a:t>
            </a:r>
            <a:r>
              <a:rPr lang="tr-TR" dirty="0" smtClean="0"/>
              <a:t> daha </a:t>
            </a:r>
            <a:r>
              <a:rPr lang="tr-TR" dirty="0" smtClean="0"/>
              <a:t>iyi anlayabilir ve </a:t>
            </a:r>
            <a:r>
              <a:rPr lang="tr-TR" dirty="0" smtClean="0"/>
              <a:t>ilaçlarınızı </a:t>
            </a:r>
            <a:r>
              <a:rPr lang="tr-TR" dirty="0" err="1" smtClean="0"/>
              <a:t>dogru</a:t>
            </a:r>
            <a:r>
              <a:rPr lang="tr-TR" dirty="0" smtClean="0"/>
              <a:t> </a:t>
            </a:r>
            <a:r>
              <a:rPr lang="tr-TR" dirty="0" smtClean="0"/>
              <a:t>bir biçimde almanızı </a:t>
            </a:r>
            <a:r>
              <a:rPr lang="tr-TR" dirty="0" err="1" smtClean="0"/>
              <a:t>saglayabilir</a:t>
            </a:r>
            <a:r>
              <a:rPr lang="tr-TR" dirty="0" smtClean="0"/>
              <a:t>.</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"Okuyup ne yapacak? Evlenince kocası</a:t>
            </a:r>
            <a:br>
              <a:rPr lang="tr-TR" dirty="0" smtClean="0"/>
            </a:br>
            <a:r>
              <a:rPr lang="tr-TR" dirty="0" smtClean="0"/>
              <a:t>ona bakar nasıl olsa"</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Bizim kültürümüzde eve ekmek </a:t>
            </a:r>
            <a:r>
              <a:rPr lang="tr-TR" dirty="0" smtClean="0"/>
              <a:t>getiren </a:t>
            </a:r>
            <a:r>
              <a:rPr lang="tr-TR" dirty="0" err="1" smtClean="0"/>
              <a:t>kisinin</a:t>
            </a:r>
            <a:r>
              <a:rPr lang="tr-TR" dirty="0" smtClean="0"/>
              <a:t> </a:t>
            </a:r>
            <a:r>
              <a:rPr lang="tr-TR" dirty="0" smtClean="0"/>
              <a:t>erkek olması </a:t>
            </a:r>
            <a:r>
              <a:rPr lang="tr-TR" dirty="0" err="1" smtClean="0"/>
              <a:t>gerektigi</a:t>
            </a:r>
            <a:r>
              <a:rPr lang="tr-TR" dirty="0" smtClean="0"/>
              <a:t> </a:t>
            </a:r>
            <a:r>
              <a:rPr lang="tr-TR" dirty="0" err="1" smtClean="0"/>
              <a:t>düsünülür</a:t>
            </a:r>
            <a:r>
              <a:rPr lang="tr-TR" dirty="0" smtClean="0"/>
              <a:t>.Burada </a:t>
            </a:r>
            <a:r>
              <a:rPr lang="tr-TR" dirty="0" smtClean="0"/>
              <a:t>bir atasözümüzü hatırlamakta </a:t>
            </a:r>
            <a:r>
              <a:rPr lang="tr-TR" dirty="0" smtClean="0"/>
              <a:t>yarar var</a:t>
            </a:r>
            <a:r>
              <a:rPr lang="tr-TR" dirty="0" smtClean="0"/>
              <a:t>: ‘Bir elin nesi var iki elin sesi var.’</a:t>
            </a:r>
          </a:p>
          <a:p>
            <a:r>
              <a:rPr lang="es-ES" dirty="0" smtClean="0"/>
              <a:t>Yasamda hastalanma, sakatlanma ya </a:t>
            </a:r>
            <a:r>
              <a:rPr lang="es-ES" dirty="0" smtClean="0"/>
              <a:t>da</a:t>
            </a:r>
            <a:r>
              <a:rPr lang="tr-TR" dirty="0" smtClean="0"/>
              <a:t> </a:t>
            </a:r>
            <a:r>
              <a:rPr lang="sv-SE" dirty="0" smtClean="0"/>
              <a:t>eve </a:t>
            </a:r>
            <a:r>
              <a:rPr lang="sv-SE" dirty="0" smtClean="0"/>
              <a:t>para getirememe de var. Hem </a:t>
            </a:r>
            <a:r>
              <a:rPr lang="sv-SE" dirty="0" smtClean="0"/>
              <a:t>saglıkta</a:t>
            </a:r>
            <a:r>
              <a:rPr lang="tr-TR" dirty="0" smtClean="0"/>
              <a:t> hem </a:t>
            </a:r>
            <a:r>
              <a:rPr lang="tr-TR" dirty="0" smtClean="0"/>
              <a:t>de zor günlerde birbirimize </a:t>
            </a:r>
            <a:r>
              <a:rPr lang="tr-TR" dirty="0" smtClean="0"/>
              <a:t>ihtiyacımız var</a:t>
            </a:r>
            <a:r>
              <a:rPr lang="tr-TR" dirty="0" smtClean="0"/>
              <a:t>. </a:t>
            </a:r>
            <a:r>
              <a:rPr lang="tr-TR" dirty="0" err="1" smtClean="0"/>
              <a:t>Egitim</a:t>
            </a:r>
            <a:r>
              <a:rPr lang="tr-TR" dirty="0" smtClean="0"/>
              <a:t> </a:t>
            </a:r>
            <a:r>
              <a:rPr lang="tr-TR" dirty="0" err="1" smtClean="0"/>
              <a:t>almıs</a:t>
            </a:r>
            <a:r>
              <a:rPr lang="tr-TR" dirty="0" smtClean="0"/>
              <a:t> bir kadın </a:t>
            </a:r>
            <a:r>
              <a:rPr lang="tr-TR" dirty="0" err="1" smtClean="0"/>
              <a:t>çalısarak</a:t>
            </a:r>
            <a:r>
              <a:rPr lang="tr-TR" dirty="0" smtClean="0"/>
              <a:t>, esine </a:t>
            </a:r>
            <a:r>
              <a:rPr lang="tr-TR" dirty="0" smtClean="0"/>
              <a:t>ve ailesine maddi ve manevi </a:t>
            </a:r>
            <a:r>
              <a:rPr lang="tr-TR" dirty="0" smtClean="0"/>
              <a:t>destek </a:t>
            </a:r>
            <a:r>
              <a:rPr lang="tr-TR" dirty="0" err="1" smtClean="0"/>
              <a:t>saglayarak</a:t>
            </a:r>
            <a:r>
              <a:rPr lang="tr-TR" dirty="0" smtClean="0"/>
              <a:t> </a:t>
            </a:r>
            <a:r>
              <a:rPr lang="tr-TR" dirty="0" smtClean="0"/>
              <a:t>daha güçlü bir aile olmanın </a:t>
            </a:r>
            <a:r>
              <a:rPr lang="tr-TR" dirty="0" smtClean="0"/>
              <a:t>temelini atabilir</a:t>
            </a:r>
            <a:r>
              <a:rPr lang="tr-TR" dirty="0" smtClean="0"/>
              <a:t>.”</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"Çok büyüdü. Neredeyse evlilik yası</a:t>
            </a:r>
            <a:br>
              <a:rPr lang="tr-TR" dirty="0" smtClean="0"/>
            </a:br>
            <a:r>
              <a:rPr lang="tr-TR" dirty="0" smtClean="0"/>
              <a:t>geldi. Bizim buralarda bu yasta kızlar</a:t>
            </a:r>
            <a:br>
              <a:rPr lang="tr-TR" dirty="0" smtClean="0"/>
            </a:br>
            <a:r>
              <a:rPr lang="tr-TR" dirty="0" smtClean="0"/>
              <a:t>okula gitmezler."</a:t>
            </a:r>
            <a:endParaRPr lang="tr-TR" dirty="0"/>
          </a:p>
        </p:txBody>
      </p:sp>
      <p:sp>
        <p:nvSpPr>
          <p:cNvPr id="3" name="2 İçerik Yer Tutucusu"/>
          <p:cNvSpPr>
            <a:spLocks noGrp="1"/>
          </p:cNvSpPr>
          <p:nvPr>
            <p:ph idx="1"/>
          </p:nvPr>
        </p:nvSpPr>
        <p:spPr/>
        <p:txBody>
          <a:bodyPr/>
          <a:lstStyle/>
          <a:p>
            <a:r>
              <a:rPr lang="tr-TR" dirty="0" smtClean="0"/>
              <a:t>Siz o yaştayken Kararlarınızı siz </a:t>
            </a:r>
            <a:r>
              <a:rPr lang="tr-TR" dirty="0" smtClean="0"/>
              <a:t>mi alırdınız? Yoksa anne </a:t>
            </a:r>
            <a:r>
              <a:rPr lang="tr-TR" dirty="0" smtClean="0"/>
              <a:t>babalarınız sizin </a:t>
            </a:r>
            <a:r>
              <a:rPr lang="tr-TR" dirty="0" smtClean="0"/>
              <a:t>yerinize mi karar verirlerdi? </a:t>
            </a:r>
            <a:r>
              <a:rPr lang="tr-TR" dirty="0" smtClean="0"/>
              <a:t>Siz bu </a:t>
            </a:r>
            <a:r>
              <a:rPr lang="tr-TR" dirty="0" smtClean="0"/>
              <a:t>konuda ne hissederdiniz</a:t>
            </a:r>
            <a:r>
              <a:rPr lang="tr-TR" dirty="0" smtClean="0"/>
              <a:t>?</a:t>
            </a:r>
          </a:p>
          <a:p>
            <a:r>
              <a:rPr lang="tr-TR" dirty="0" smtClean="0"/>
              <a:t>Yasalarımıza göre </a:t>
            </a:r>
            <a:r>
              <a:rPr lang="tr-TR" dirty="0" smtClean="0"/>
              <a:t>çocuklarımız 18 </a:t>
            </a:r>
            <a:r>
              <a:rPr lang="tr-TR" dirty="0" smtClean="0"/>
              <a:t>yasına gelinceye kadar </a:t>
            </a:r>
            <a:r>
              <a:rPr lang="tr-TR" dirty="0" smtClean="0"/>
              <a:t>ailelerin himayesinde </a:t>
            </a:r>
            <a:r>
              <a:rPr lang="tr-TR" dirty="0" smtClean="0"/>
              <a:t>yani korumasındadır</a:t>
            </a:r>
            <a:r>
              <a:rPr lang="tr-TR" dirty="0" smtClean="0"/>
              <a:t>. </a:t>
            </a:r>
            <a:endParaRPr lang="tr-TR" dirty="0" smtClean="0"/>
          </a:p>
          <a:p>
            <a:r>
              <a:rPr lang="tr-TR" dirty="0" err="1" smtClean="0"/>
              <a:t>Diger</a:t>
            </a:r>
            <a:r>
              <a:rPr lang="tr-TR" dirty="0" smtClean="0"/>
              <a:t> bir </a:t>
            </a:r>
            <a:r>
              <a:rPr lang="tr-TR" dirty="0" err="1" smtClean="0"/>
              <a:t>deyisle</a:t>
            </a:r>
            <a:r>
              <a:rPr lang="tr-TR" dirty="0" smtClean="0"/>
              <a:t>, 18 yasına kadar çocukturlar.</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"Okudu </a:t>
            </a:r>
            <a:r>
              <a:rPr lang="tr-TR" dirty="0" err="1" smtClean="0"/>
              <a:t>okuyacagı</a:t>
            </a:r>
            <a:r>
              <a:rPr lang="tr-TR" dirty="0" smtClean="0"/>
              <a:t> kadar. Okuma</a:t>
            </a:r>
            <a:br>
              <a:rPr lang="tr-TR" dirty="0" smtClean="0"/>
            </a:br>
            <a:r>
              <a:rPr lang="tr-TR" dirty="0" smtClean="0"/>
              <a:t>yazma biliyor. Daha fazla gidip de ne</a:t>
            </a:r>
            <a:br>
              <a:rPr lang="tr-TR" dirty="0" smtClean="0"/>
            </a:br>
            <a:r>
              <a:rPr lang="tr-TR" dirty="0" smtClean="0"/>
              <a:t>olacak?"</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Kızınızın okuma yazma bilmesi çok güzel</a:t>
            </a:r>
            <a:r>
              <a:rPr lang="tr-TR" dirty="0" smtClean="0"/>
              <a:t>. Size </a:t>
            </a:r>
            <a:r>
              <a:rPr lang="tr-TR" dirty="0" smtClean="0"/>
              <a:t>de yardımcı oluyordur. Ancak </a:t>
            </a:r>
            <a:r>
              <a:rPr lang="tr-TR" dirty="0" smtClean="0"/>
              <a:t>biliyor musunuz </a:t>
            </a:r>
            <a:r>
              <a:rPr lang="tr-TR" dirty="0" smtClean="0"/>
              <a:t>çocuklarınız okulda sadece </a:t>
            </a:r>
            <a:r>
              <a:rPr lang="tr-TR" dirty="0" smtClean="0"/>
              <a:t>okumayı yazmayı </a:t>
            </a:r>
            <a:r>
              <a:rPr lang="tr-TR" dirty="0" err="1" smtClean="0"/>
              <a:t>degil</a:t>
            </a:r>
            <a:r>
              <a:rPr lang="tr-TR" dirty="0" smtClean="0"/>
              <a:t>, </a:t>
            </a:r>
            <a:r>
              <a:rPr lang="tr-TR" dirty="0" err="1" smtClean="0"/>
              <a:t>yasamları</a:t>
            </a:r>
            <a:r>
              <a:rPr lang="tr-TR" dirty="0" smtClean="0"/>
              <a:t> için </a:t>
            </a:r>
            <a:r>
              <a:rPr lang="tr-TR" dirty="0" smtClean="0"/>
              <a:t>gerekli daha </a:t>
            </a:r>
            <a:r>
              <a:rPr lang="tr-TR" dirty="0" smtClean="0"/>
              <a:t>pek çok bilgiyi </a:t>
            </a:r>
            <a:r>
              <a:rPr lang="tr-TR" dirty="0" err="1" smtClean="0"/>
              <a:t>ögrenirler</a:t>
            </a:r>
            <a:r>
              <a:rPr lang="tr-TR" dirty="0" smtClean="0"/>
              <a:t>. </a:t>
            </a:r>
            <a:r>
              <a:rPr lang="tr-TR" dirty="0" smtClean="0"/>
              <a:t>Okuma,yazma </a:t>
            </a:r>
            <a:r>
              <a:rPr lang="tr-TR" dirty="0" smtClean="0"/>
              <a:t>ve hesap yapma ilk yıllarda </a:t>
            </a:r>
            <a:r>
              <a:rPr lang="tr-TR" dirty="0" err="1" smtClean="0"/>
              <a:t>ögrendikleri</a:t>
            </a:r>
            <a:r>
              <a:rPr lang="tr-TR" dirty="0" smtClean="0"/>
              <a:t> </a:t>
            </a:r>
            <a:r>
              <a:rPr lang="tr-TR" dirty="0" smtClean="0"/>
              <a:t>becerilerdir. Okulda geçirdikleri </a:t>
            </a:r>
            <a:r>
              <a:rPr lang="tr-TR" dirty="0" smtClean="0"/>
              <a:t>her yıl </a:t>
            </a:r>
            <a:r>
              <a:rPr lang="tr-TR" dirty="0" smtClean="0"/>
              <a:t>onlara daha çok bilgi kazandırır. </a:t>
            </a:r>
            <a:r>
              <a:rPr lang="tr-TR" dirty="0" err="1" smtClean="0"/>
              <a:t>Iste</a:t>
            </a:r>
            <a:r>
              <a:rPr lang="tr-TR" dirty="0" smtClean="0"/>
              <a:t> </a:t>
            </a:r>
            <a:r>
              <a:rPr lang="tr-TR" dirty="0" smtClean="0"/>
              <a:t>bu yüzden </a:t>
            </a:r>
            <a:r>
              <a:rPr lang="tr-TR" dirty="0" smtClean="0"/>
              <a:t>ülkemizde zorunlu </a:t>
            </a:r>
            <a:r>
              <a:rPr lang="tr-TR" dirty="0" err="1" smtClean="0"/>
              <a:t>egitim</a:t>
            </a:r>
            <a:r>
              <a:rPr lang="tr-TR" dirty="0" smtClean="0"/>
              <a:t> 8 yıldır.</a:t>
            </a:r>
          </a:p>
          <a:p>
            <a:r>
              <a:rPr lang="tr-TR" dirty="0" err="1" smtClean="0"/>
              <a:t>Yasamları</a:t>
            </a:r>
            <a:r>
              <a:rPr lang="tr-TR" dirty="0" smtClean="0"/>
              <a:t> için gerekli olan bilgileri </a:t>
            </a:r>
            <a:r>
              <a:rPr lang="tr-TR" dirty="0" err="1" smtClean="0"/>
              <a:t>ögrenebilsinler</a:t>
            </a:r>
            <a:r>
              <a:rPr lang="tr-TR" dirty="0" smtClean="0"/>
              <a:t> diye</a:t>
            </a:r>
            <a:r>
              <a:rPr lang="tr-TR" dirty="0" smtClean="0"/>
              <a:t>."</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Okusa ne olacak? Nasıl olsa is bulamayacak."</a:t>
            </a:r>
            <a:endParaRPr lang="tr-TR" dirty="0"/>
          </a:p>
        </p:txBody>
      </p:sp>
      <p:sp>
        <p:nvSpPr>
          <p:cNvPr id="3" name="2 İçerik Yer Tutucusu"/>
          <p:cNvSpPr>
            <a:spLocks noGrp="1"/>
          </p:cNvSpPr>
          <p:nvPr>
            <p:ph idx="1"/>
          </p:nvPr>
        </p:nvSpPr>
        <p:spPr/>
        <p:txBody>
          <a:bodyPr>
            <a:normAutofit/>
          </a:bodyPr>
          <a:lstStyle/>
          <a:p>
            <a:r>
              <a:rPr lang="tr-TR" dirty="0" smtClean="0"/>
              <a:t>Öncelikle </a:t>
            </a:r>
            <a:r>
              <a:rPr lang="tr-TR" dirty="0" err="1" smtClean="0"/>
              <a:t>herşey</a:t>
            </a:r>
            <a:r>
              <a:rPr lang="tr-TR" dirty="0" smtClean="0"/>
              <a:t> iş değil, yeni bireyler yetiştirecekse bile eğitim önemli.</a:t>
            </a:r>
          </a:p>
          <a:p>
            <a:r>
              <a:rPr lang="tr-TR" dirty="0" smtClean="0"/>
              <a:t>Köyümüzdeki</a:t>
            </a:r>
            <a:r>
              <a:rPr lang="tr-TR" dirty="0" smtClean="0"/>
              <a:t>/ mahallemizdeki </a:t>
            </a:r>
            <a:r>
              <a:rPr lang="tr-TR" dirty="0" smtClean="0"/>
              <a:t>doktorları, </a:t>
            </a:r>
            <a:r>
              <a:rPr lang="tr-TR" dirty="0" err="1" smtClean="0"/>
              <a:t>ögretmenleri</a:t>
            </a:r>
            <a:r>
              <a:rPr lang="tr-TR" dirty="0" smtClean="0"/>
              <a:t>, ebeleri </a:t>
            </a:r>
            <a:r>
              <a:rPr lang="tr-TR" dirty="0" err="1" smtClean="0"/>
              <a:t>düsünün</a:t>
            </a:r>
            <a:r>
              <a:rPr lang="tr-TR" dirty="0" smtClean="0"/>
              <a:t>. </a:t>
            </a:r>
            <a:r>
              <a:rPr lang="tr-TR" dirty="0" err="1" smtClean="0"/>
              <a:t>Eger</a:t>
            </a:r>
            <a:r>
              <a:rPr lang="tr-TR" dirty="0" smtClean="0"/>
              <a:t> </a:t>
            </a:r>
            <a:r>
              <a:rPr lang="tr-TR" dirty="0" smtClean="0"/>
              <a:t>onlar okumasalardı </a:t>
            </a:r>
            <a:r>
              <a:rPr lang="tr-TR" dirty="0" smtClean="0"/>
              <a:t>çocuklarımıza kim ası yapardı?</a:t>
            </a:r>
          </a:p>
          <a:p>
            <a:r>
              <a:rPr lang="tr-TR" dirty="0" err="1" smtClean="0"/>
              <a:t>Hastalandıgımızda</a:t>
            </a:r>
            <a:r>
              <a:rPr lang="tr-TR" dirty="0" smtClean="0"/>
              <a:t> kime giderdik? </a:t>
            </a:r>
            <a:r>
              <a:rPr lang="tr-TR" dirty="0" smtClean="0"/>
              <a:t>Ya da </a:t>
            </a:r>
            <a:r>
              <a:rPr lang="tr-TR" dirty="0" smtClean="0"/>
              <a:t>kim çocuklarımıza </a:t>
            </a:r>
            <a:r>
              <a:rPr lang="tr-TR" dirty="0" err="1" smtClean="0"/>
              <a:t>egitim</a:t>
            </a:r>
            <a:r>
              <a:rPr lang="tr-TR" dirty="0" smtClean="0"/>
              <a:t> verirdi</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"Onun </a:t>
            </a:r>
            <a:r>
              <a:rPr lang="tr-TR" dirty="0" err="1" smtClean="0"/>
              <a:t>çalısıp</a:t>
            </a:r>
            <a:r>
              <a:rPr lang="tr-TR" dirty="0" smtClean="0"/>
              <a:t> bize yardım etmesi lazım.</a:t>
            </a:r>
            <a:br>
              <a:rPr lang="tr-TR" dirty="0" smtClean="0"/>
            </a:br>
            <a:r>
              <a:rPr lang="tr-TR" dirty="0" smtClean="0"/>
              <a:t>Biz de çocukken </a:t>
            </a:r>
            <a:r>
              <a:rPr lang="tr-TR" dirty="0" err="1" smtClean="0"/>
              <a:t>çalıstık</a:t>
            </a:r>
            <a:r>
              <a:rPr lang="tr-TR" dirty="0" smtClean="0"/>
              <a:t> ailemize</a:t>
            </a:r>
            <a:br>
              <a:rPr lang="tr-TR" dirty="0" smtClean="0"/>
            </a:br>
            <a:r>
              <a:rPr lang="tr-TR" dirty="0" smtClean="0"/>
              <a:t>yardım ettik."</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Demek siz de çocukken </a:t>
            </a:r>
            <a:r>
              <a:rPr lang="tr-TR" dirty="0" err="1" smtClean="0"/>
              <a:t>çalıstınız</a:t>
            </a:r>
            <a:r>
              <a:rPr lang="tr-TR" dirty="0" smtClean="0"/>
              <a:t>. Peki </a:t>
            </a:r>
            <a:r>
              <a:rPr lang="tr-TR" dirty="0" smtClean="0"/>
              <a:t>o yaslarda </a:t>
            </a:r>
            <a:r>
              <a:rPr lang="tr-TR" dirty="0" err="1" smtClean="0"/>
              <a:t>çalısmıyor</a:t>
            </a:r>
            <a:r>
              <a:rPr lang="tr-TR" dirty="0" smtClean="0"/>
              <a:t> olsaydınız ne </a:t>
            </a:r>
            <a:r>
              <a:rPr lang="tr-TR" dirty="0" smtClean="0"/>
              <a:t>yapmak isterdiniz.</a:t>
            </a:r>
          </a:p>
          <a:p>
            <a:r>
              <a:rPr lang="tr-TR" dirty="0" smtClean="0"/>
              <a:t>Bir </a:t>
            </a:r>
            <a:r>
              <a:rPr lang="tr-TR" dirty="0" err="1" smtClean="0"/>
              <a:t>çocugun</a:t>
            </a:r>
            <a:r>
              <a:rPr lang="tr-TR" dirty="0" smtClean="0"/>
              <a:t> </a:t>
            </a:r>
            <a:r>
              <a:rPr lang="tr-TR" dirty="0" smtClean="0"/>
              <a:t>toplumdaki görevlerini </a:t>
            </a:r>
            <a:r>
              <a:rPr lang="tr-TR" dirty="0" err="1" smtClean="0"/>
              <a:t>saglıklı</a:t>
            </a:r>
            <a:r>
              <a:rPr lang="tr-TR" dirty="0" smtClean="0"/>
              <a:t> ve </a:t>
            </a:r>
            <a:r>
              <a:rPr lang="tr-TR" dirty="0" smtClean="0"/>
              <a:t>keyifli bir </a:t>
            </a:r>
            <a:r>
              <a:rPr lang="tr-TR" dirty="0" err="1" smtClean="0"/>
              <a:t>sekilde</a:t>
            </a:r>
            <a:r>
              <a:rPr lang="tr-TR" dirty="0" smtClean="0"/>
              <a:t> yapması için </a:t>
            </a:r>
            <a:r>
              <a:rPr lang="tr-TR" dirty="0" smtClean="0"/>
              <a:t>okula gitmesi</a:t>
            </a:r>
            <a:r>
              <a:rPr lang="tr-TR" dirty="0" smtClean="0"/>
              <a:t>, oyun oynaması ve hayal </a:t>
            </a:r>
            <a:r>
              <a:rPr lang="tr-TR" dirty="0" smtClean="0"/>
              <a:t>kurması gerekir</a:t>
            </a:r>
            <a:r>
              <a:rPr lang="tr-TR" dirty="0" smtClean="0"/>
              <a:t>. Ancak çocuklarımızı küçük </a:t>
            </a:r>
            <a:r>
              <a:rPr lang="tr-TR" dirty="0" smtClean="0"/>
              <a:t>yaslarda </a:t>
            </a:r>
            <a:r>
              <a:rPr lang="tr-TR" dirty="0" err="1" smtClean="0"/>
              <a:t>çalıstırmaya</a:t>
            </a:r>
            <a:r>
              <a:rPr lang="tr-TR" dirty="0" smtClean="0"/>
              <a:t> </a:t>
            </a:r>
            <a:r>
              <a:rPr lang="tr-TR" dirty="0" smtClean="0"/>
              <a:t>baslarsak ve bu </a:t>
            </a:r>
            <a:r>
              <a:rPr lang="tr-TR" dirty="0" err="1" smtClean="0"/>
              <a:t>agır</a:t>
            </a:r>
            <a:r>
              <a:rPr lang="tr-TR" dirty="0" smtClean="0"/>
              <a:t> </a:t>
            </a:r>
            <a:r>
              <a:rPr lang="tr-TR" dirty="0" smtClean="0"/>
              <a:t>yükü onların </a:t>
            </a:r>
            <a:r>
              <a:rPr lang="tr-TR" dirty="0" smtClean="0"/>
              <a:t>omuzlarına </a:t>
            </a:r>
            <a:r>
              <a:rPr lang="tr-TR" dirty="0" err="1" smtClean="0"/>
              <a:t>simdiden</a:t>
            </a:r>
            <a:r>
              <a:rPr lang="tr-TR" dirty="0" smtClean="0"/>
              <a:t> </a:t>
            </a:r>
            <a:r>
              <a:rPr lang="tr-TR" dirty="0" smtClean="0"/>
              <a:t>yüklersek ileriki </a:t>
            </a:r>
            <a:r>
              <a:rPr lang="tr-TR" dirty="0" smtClean="0"/>
              <a:t>yaslarda hayallerini yitirebilir, </a:t>
            </a:r>
            <a:r>
              <a:rPr lang="tr-TR" dirty="0" smtClean="0"/>
              <a:t>enerjisini tüketebilir </a:t>
            </a:r>
            <a:r>
              <a:rPr lang="tr-TR" dirty="0" smtClean="0"/>
              <a:t>ve yasamla güçlü bir </a:t>
            </a:r>
            <a:r>
              <a:rPr lang="tr-TR" dirty="0" smtClean="0"/>
              <a:t>biçimde basa </a:t>
            </a:r>
            <a:r>
              <a:rPr lang="tr-TR" dirty="0" smtClean="0"/>
              <a:t>çıkamayabilir.</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41986" name="Picture 2" descr="http://www.cur-cuna.com/tr/yasam/image/yasa004306.jpg"/>
          <p:cNvPicPr>
            <a:picLocks noChangeAspect="1" noChangeArrowheads="1"/>
          </p:cNvPicPr>
          <p:nvPr/>
        </p:nvPicPr>
        <p:blipFill>
          <a:blip r:embed="rId2" cstate="print"/>
          <a:srcRect/>
          <a:stretch>
            <a:fillRect/>
          </a:stretch>
        </p:blipFill>
        <p:spPr bwMode="auto">
          <a:xfrm>
            <a:off x="2555776" y="764704"/>
            <a:ext cx="4124325" cy="53625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hlinkClick r:id="rId2" tooltip="Permanent Link to Projenin Amacı"/>
              </a:rPr>
              <a:t>Projenin Amacı</a:t>
            </a:r>
            <a:r>
              <a:rPr lang="tr-TR" b="1" dirty="0" smtClean="0"/>
              <a:t> </a:t>
            </a:r>
            <a:endParaRPr lang="tr-TR" dirty="0"/>
          </a:p>
        </p:txBody>
      </p:sp>
      <p:sp>
        <p:nvSpPr>
          <p:cNvPr id="3" name="2 İçerik Yer Tutucusu"/>
          <p:cNvSpPr>
            <a:spLocks noGrp="1"/>
          </p:cNvSpPr>
          <p:nvPr>
            <p:ph idx="1"/>
          </p:nvPr>
        </p:nvSpPr>
        <p:spPr/>
        <p:txBody>
          <a:bodyPr>
            <a:normAutofit fontScale="40000" lnSpcReduction="20000"/>
          </a:bodyPr>
          <a:lstStyle/>
          <a:p>
            <a:pPr algn="just"/>
            <a:r>
              <a:rPr lang="tr-TR" sz="3800" dirty="0" smtClean="0"/>
              <a:t>Proje, Şebinkarahisar kırsalında yaşayan kız çocuklarının örgün ve yaygın eğitime geri kazandırılmalarını ve istihdam edilebilirliklerini arttıracak bir meslek dalında eğitilmelerini amaçlamaktadır. İlköğretimi başarı ile tamamlamış ve örgün eğitime devam edemeyen kırsaldaki kız çocuklarının şehir merkezindeki ortaöğretim kurumlarında eğitimlerini sürdürmeleri için barınma imkânı oluşturulması planlanmaktadır. Hedef grup içerisinde yaygın eğitime devam etmek isteyen kızlarımıza Halk Eğitimi Merkezi aracılığıyla </a:t>
            </a:r>
            <a:r>
              <a:rPr lang="tr-TR" sz="3800" dirty="0" err="1" smtClean="0"/>
              <a:t>Açıköğretim</a:t>
            </a:r>
            <a:r>
              <a:rPr lang="tr-TR" sz="3800" dirty="0" smtClean="0"/>
              <a:t> Lisesi ve Mesleki </a:t>
            </a:r>
            <a:r>
              <a:rPr lang="tr-TR" sz="3800" dirty="0" err="1" smtClean="0"/>
              <a:t>Açıköğretim</a:t>
            </a:r>
            <a:r>
              <a:rPr lang="tr-TR" sz="3800" dirty="0" smtClean="0"/>
              <a:t> Lisesi’ne yönlendirmek ve Kız Teknik ve Meslek Lisesi bünyesinde mesleki eğitim imkânı sağlanması projenin çözüm üreteceği özel sorunlar arasındadır. Tüm bu aşamalar içerisinde önemli bir paydaş olan ailelerin proje kapsamında bilinçlendirilmeleri sağlanarak kızlarımızın okullaşmasına katkı sağlamaları amaçlanmaktadır</a:t>
            </a:r>
            <a:r>
              <a:rPr lang="tr-TR" sz="3800" dirty="0" smtClean="0"/>
              <a:t>.</a:t>
            </a:r>
          </a:p>
          <a:p>
            <a:pPr algn="just"/>
            <a:r>
              <a:rPr lang="tr-TR" sz="3800" dirty="0" smtClean="0"/>
              <a:t/>
            </a:r>
            <a:br>
              <a:rPr lang="tr-TR" sz="3800" dirty="0" smtClean="0"/>
            </a:br>
            <a:r>
              <a:rPr lang="tr-TR" sz="3800" dirty="0" smtClean="0"/>
              <a:t>Bölgemizin kırsal kesiminde yaşayan en az ilköğretim mezunu olup da ortaöğretime devam edemeyen 15-18 yaş arasında 45, 18-25 yaş arasında 30 olmak üzere, toplam 75 kız tespit etmek, tespit edilen kızlardan 15-18 yaş arasındaki 45 kızı ortaöğretim kurumlarına yönlendirmek ve barınma sorunlarını gidermek, tespit edilen kızlardan 18-25 yaş arasındaki 30 kızı </a:t>
            </a:r>
            <a:r>
              <a:rPr lang="tr-TR" sz="3800" dirty="0" err="1" smtClean="0"/>
              <a:t>Açıköğretim</a:t>
            </a:r>
            <a:r>
              <a:rPr lang="tr-TR" sz="3800" dirty="0" smtClean="0"/>
              <a:t> ve Mesleki </a:t>
            </a:r>
            <a:r>
              <a:rPr lang="tr-TR" sz="3800" dirty="0" err="1" smtClean="0"/>
              <a:t>Açıköğretim</a:t>
            </a:r>
            <a:r>
              <a:rPr lang="tr-TR" sz="3800" dirty="0" smtClean="0"/>
              <a:t> Liseleri’ne yönlendirmek, belirlenen 18-25 yaş arasındaki kızlara Temel Giyim, Çocuk Gelişimi ve Temel Bilgisayar eğitimleri vermek, eğitimler sonunda Milli Eğitim onaylı sertifika vermek, 75 kızın aileleriyle birlikte toplam 100 aileye eğitimin önemi hakkında seminerler düzenlemek.</a:t>
            </a:r>
          </a:p>
          <a:p>
            <a:pPr algn="just"/>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"Kızların okuması dinimizce günah."</a:t>
            </a:r>
            <a:endParaRPr lang="tr-TR" dirty="0"/>
          </a:p>
        </p:txBody>
      </p:sp>
      <p:sp>
        <p:nvSpPr>
          <p:cNvPr id="3" name="2 İçerik Yer Tutucusu"/>
          <p:cNvSpPr>
            <a:spLocks noGrp="1"/>
          </p:cNvSpPr>
          <p:nvPr>
            <p:ph idx="1"/>
          </p:nvPr>
        </p:nvSpPr>
        <p:spPr/>
        <p:txBody>
          <a:bodyPr/>
          <a:lstStyle/>
          <a:p>
            <a:r>
              <a:rPr lang="tr-TR" dirty="0" smtClean="0"/>
              <a:t>Biliyorsunuz Allah’ın peygamberimize </a:t>
            </a:r>
            <a:r>
              <a:rPr lang="tr-TR" dirty="0" smtClean="0"/>
              <a:t>ilk emri </a:t>
            </a:r>
            <a:r>
              <a:rPr lang="tr-TR" dirty="0" smtClean="0"/>
              <a:t>‘Oku’ </a:t>
            </a:r>
            <a:r>
              <a:rPr lang="tr-TR" dirty="0" err="1" smtClean="0"/>
              <a:t>olmustur</a:t>
            </a:r>
            <a:r>
              <a:rPr lang="tr-TR" dirty="0" smtClean="0"/>
              <a:t>. Ayrıca Hz Ali, ‘</a:t>
            </a:r>
            <a:r>
              <a:rPr lang="tr-TR" dirty="0" smtClean="0"/>
              <a:t>Bana bir </a:t>
            </a:r>
            <a:r>
              <a:rPr lang="tr-TR" dirty="0" smtClean="0"/>
              <a:t>harf </a:t>
            </a:r>
            <a:r>
              <a:rPr lang="tr-TR" dirty="0" err="1" smtClean="0"/>
              <a:t>ögretenin</a:t>
            </a:r>
            <a:r>
              <a:rPr lang="tr-TR" dirty="0" smtClean="0"/>
              <a:t> kırk yıl kölesi olurum</a:t>
            </a:r>
            <a:r>
              <a:rPr lang="tr-TR" dirty="0" smtClean="0"/>
              <a:t>.’ </a:t>
            </a:r>
            <a:r>
              <a:rPr lang="tr-TR" dirty="0" err="1" smtClean="0"/>
              <a:t>demistir</a:t>
            </a:r>
            <a:r>
              <a:rPr lang="tr-TR" dirty="0" smtClean="0"/>
              <a:t>. Bunun yanı sıra </a:t>
            </a:r>
            <a:r>
              <a:rPr lang="tr-TR" dirty="0" smtClean="0"/>
              <a:t>Allah’ın emirlerinden </a:t>
            </a:r>
            <a:r>
              <a:rPr lang="tr-TR" dirty="0" smtClean="0"/>
              <a:t>birisi de kız ve erkek </a:t>
            </a:r>
            <a:r>
              <a:rPr lang="tr-TR" dirty="0" smtClean="0"/>
              <a:t>çocuklar arasında </a:t>
            </a:r>
            <a:r>
              <a:rPr lang="tr-TR" dirty="0" smtClean="0"/>
              <a:t>ayırım yapılmaması </a:t>
            </a:r>
            <a:r>
              <a:rPr lang="tr-TR" dirty="0" err="1" smtClean="0"/>
              <a:t>gerektigidir</a:t>
            </a:r>
            <a:r>
              <a:rPr lang="tr-TR" dirty="0" smtClean="0"/>
              <a:t>.</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"Biz göndermek istiyoruz ama </a:t>
            </a:r>
            <a:r>
              <a:rPr lang="tr-TR" dirty="0" err="1" smtClean="0"/>
              <a:t>çocugumuz</a:t>
            </a:r>
            <a:r>
              <a:rPr lang="tr-TR" dirty="0" smtClean="0"/>
              <a:t> gitmek </a:t>
            </a:r>
            <a:r>
              <a:rPr lang="tr-TR" dirty="0" smtClean="0"/>
              <a:t>istemiyor?"</a:t>
            </a:r>
            <a:endParaRPr lang="tr-TR" dirty="0"/>
          </a:p>
        </p:txBody>
      </p:sp>
      <p:sp>
        <p:nvSpPr>
          <p:cNvPr id="3" name="2 İçerik Yer Tutucusu"/>
          <p:cNvSpPr>
            <a:spLocks noGrp="1"/>
          </p:cNvSpPr>
          <p:nvPr>
            <p:ph idx="1"/>
          </p:nvPr>
        </p:nvSpPr>
        <p:spPr/>
        <p:txBody>
          <a:bodyPr>
            <a:normAutofit fontScale="92500" lnSpcReduction="10000"/>
          </a:bodyPr>
          <a:lstStyle/>
          <a:p>
            <a:r>
              <a:rPr lang="tr-TR" dirty="0" err="1" smtClean="0"/>
              <a:t>Çocugunuzun</a:t>
            </a:r>
            <a:r>
              <a:rPr lang="tr-TR" dirty="0" smtClean="0"/>
              <a:t> neden okula gitmek </a:t>
            </a:r>
            <a:r>
              <a:rPr lang="tr-TR" dirty="0" err="1" smtClean="0"/>
              <a:t>istemedigini</a:t>
            </a:r>
            <a:endParaRPr lang="tr-TR" dirty="0" smtClean="0"/>
          </a:p>
          <a:p>
            <a:pPr>
              <a:buNone/>
            </a:pPr>
            <a:r>
              <a:rPr lang="tr-TR" dirty="0" smtClean="0"/>
              <a:t>biliyor </a:t>
            </a:r>
            <a:r>
              <a:rPr lang="tr-TR" dirty="0" smtClean="0"/>
              <a:t>mu</a:t>
            </a:r>
          </a:p>
          <a:p>
            <a:r>
              <a:rPr lang="tr-TR" dirty="0" smtClean="0"/>
              <a:t>Çocuklar </a:t>
            </a:r>
            <a:r>
              <a:rPr lang="tr-TR" dirty="0" err="1" smtClean="0"/>
              <a:t>çesitli</a:t>
            </a:r>
            <a:r>
              <a:rPr lang="tr-TR" dirty="0" smtClean="0"/>
              <a:t> </a:t>
            </a:r>
            <a:r>
              <a:rPr lang="tr-TR" dirty="0" smtClean="0"/>
              <a:t>nedenlerden dolayı </a:t>
            </a:r>
            <a:r>
              <a:rPr lang="tr-TR" dirty="0" smtClean="0"/>
              <a:t>okula gitmek </a:t>
            </a:r>
            <a:r>
              <a:rPr lang="tr-TR" dirty="0" smtClean="0"/>
              <a:t> istemeyebilirler</a:t>
            </a:r>
            <a:r>
              <a:rPr lang="tr-TR" dirty="0" smtClean="0"/>
              <a:t>.</a:t>
            </a:r>
          </a:p>
          <a:p>
            <a:r>
              <a:rPr lang="tr-TR" dirty="0" smtClean="0"/>
              <a:t>Çocuk okula </a:t>
            </a:r>
            <a:r>
              <a:rPr lang="tr-TR" dirty="0" err="1" smtClean="0"/>
              <a:t>iliskin</a:t>
            </a:r>
            <a:r>
              <a:rPr lang="tr-TR" dirty="0" smtClean="0"/>
              <a:t> olumsuz </a:t>
            </a:r>
            <a:r>
              <a:rPr lang="tr-TR" dirty="0" smtClean="0"/>
              <a:t>bir deneyim </a:t>
            </a:r>
            <a:r>
              <a:rPr lang="tr-TR" dirty="0" smtClean="0"/>
              <a:t>ya da bilgiye sahip olabilir. </a:t>
            </a:r>
            <a:r>
              <a:rPr lang="tr-TR" dirty="0" err="1" smtClean="0"/>
              <a:t>Örnegin</a:t>
            </a:r>
            <a:r>
              <a:rPr lang="tr-TR" dirty="0" smtClean="0"/>
              <a:t>, okulda </a:t>
            </a:r>
            <a:r>
              <a:rPr lang="tr-TR" dirty="0" err="1" smtClean="0"/>
              <a:t>arkadaslarından</a:t>
            </a:r>
            <a:r>
              <a:rPr lang="tr-TR" dirty="0" smtClean="0"/>
              <a:t> birisi </a:t>
            </a:r>
            <a:r>
              <a:rPr lang="tr-TR" dirty="0" smtClean="0"/>
              <a:t>ile kavga </a:t>
            </a:r>
            <a:r>
              <a:rPr lang="tr-TR" dirty="0" err="1" smtClean="0"/>
              <a:t>etmis</a:t>
            </a:r>
            <a:r>
              <a:rPr lang="tr-TR" dirty="0" smtClean="0"/>
              <a:t> olabilir ya da birinden </a:t>
            </a:r>
            <a:r>
              <a:rPr lang="tr-TR" dirty="0" err="1" smtClean="0"/>
              <a:t>okulailiskin</a:t>
            </a:r>
            <a:r>
              <a:rPr lang="tr-TR" dirty="0" smtClean="0"/>
              <a:t> </a:t>
            </a:r>
            <a:r>
              <a:rPr lang="tr-TR" dirty="0" err="1" smtClean="0"/>
              <a:t>yanlıs</a:t>
            </a:r>
            <a:r>
              <a:rPr lang="tr-TR" dirty="0" smtClean="0"/>
              <a:t> bilgiler </a:t>
            </a:r>
            <a:r>
              <a:rPr lang="tr-TR" dirty="0" err="1" smtClean="0"/>
              <a:t>edinmis</a:t>
            </a:r>
            <a:r>
              <a:rPr lang="tr-TR" dirty="0" smtClean="0"/>
              <a:t> olabilir. </a:t>
            </a:r>
            <a:r>
              <a:rPr lang="tr-TR" dirty="0" smtClean="0"/>
              <a:t>Çevresindeki okula </a:t>
            </a:r>
            <a:r>
              <a:rPr lang="tr-TR" dirty="0" smtClean="0"/>
              <a:t>gitmeyen </a:t>
            </a:r>
            <a:r>
              <a:rPr lang="tr-TR" dirty="0" err="1" smtClean="0"/>
              <a:t>arkadaslarından</a:t>
            </a:r>
            <a:r>
              <a:rPr lang="tr-TR" dirty="0" smtClean="0"/>
              <a:t> </a:t>
            </a:r>
            <a:r>
              <a:rPr lang="tr-TR" dirty="0" err="1" smtClean="0"/>
              <a:t>etkilenmis</a:t>
            </a:r>
            <a:r>
              <a:rPr lang="tr-TR" dirty="0" smtClean="0"/>
              <a:t> </a:t>
            </a:r>
            <a:r>
              <a:rPr lang="tr-TR" dirty="0" smtClean="0"/>
              <a:t>olabilir.</a:t>
            </a:r>
            <a:r>
              <a:rPr lang="tr-TR" dirty="0" err="1" smtClean="0"/>
              <a:t>sunuz</a:t>
            </a:r>
            <a:r>
              <a:rPr lang="tr-TR" dirty="0" smtClean="0"/>
              <a:t>?</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1443038" y="985838"/>
            <a:ext cx="7239000" cy="3090862"/>
          </a:xfrm>
        </p:spPr>
        <p:txBody>
          <a:bodyPr/>
          <a:lstStyle/>
          <a:p>
            <a:pPr eaLnBrk="1" hangingPunct="1"/>
            <a:r>
              <a:rPr lang="tr-TR" sz="4800" b="1" smtClean="0">
                <a:latin typeface="Comic Sans MS" pitchFamily="66" charset="0"/>
              </a:rPr>
              <a:t>    </a:t>
            </a:r>
            <a:r>
              <a:rPr lang="tr-TR" sz="4800" b="1" smtClean="0">
                <a:latin typeface="Arial Unicode MS" pitchFamily="34" charset="-128"/>
              </a:rPr>
              <a:t>Sihirli 3 H?nin</a:t>
            </a:r>
            <a:br>
              <a:rPr lang="tr-TR" sz="4800" b="1" smtClean="0">
                <a:latin typeface="Arial Unicode MS" pitchFamily="34" charset="-128"/>
              </a:rPr>
            </a:br>
            <a:r>
              <a:rPr lang="tr-TR" sz="4800" b="1" smtClean="0">
                <a:latin typeface="Arial Unicode MS" pitchFamily="34" charset="-128"/>
              </a:rPr>
              <a:t> önemine inanan ebeveynler/öğretmenler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r>
              <a:rPr lang="tr-TR" b="1" smtClean="0">
                <a:latin typeface="Arial Unicode MS" pitchFamily="34" charset="-128"/>
              </a:rPr>
              <a:t>Heyecan, Hareket Ve Heves Uyandırmak Gerek</a:t>
            </a:r>
          </a:p>
        </p:txBody>
      </p:sp>
      <p:pic>
        <p:nvPicPr>
          <p:cNvPr id="56323" name="Picture 3" descr="32"/>
          <p:cNvPicPr>
            <a:picLocks noChangeAspect="1" noChangeArrowheads="1"/>
          </p:cNvPicPr>
          <p:nvPr>
            <p:ph idx="1"/>
          </p:nvPr>
        </p:nvPicPr>
        <p:blipFill>
          <a:blip r:embed="rId2" cstate="print"/>
          <a:srcRect/>
          <a:stretch>
            <a:fillRect/>
          </a:stretch>
        </p:blipFill>
        <p:spPr>
          <a:xfrm>
            <a:off x="2057400" y="1827213"/>
            <a:ext cx="5938838" cy="41148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Teşekkürler</a:t>
            </a:r>
            <a:endParaRPr lang="tr-TR" dirty="0"/>
          </a:p>
        </p:txBody>
      </p:sp>
      <p:pic>
        <p:nvPicPr>
          <p:cNvPr id="4" name="Picture 5" descr="Tüm Aile Birarada"/>
          <p:cNvPicPr>
            <a:picLocks noGrp="1" noChangeAspect="1" noChangeArrowheads="1"/>
          </p:cNvPicPr>
          <p:nvPr>
            <p:ph idx="1"/>
          </p:nvPr>
        </p:nvPicPr>
        <p:blipFill>
          <a:blip r:embed="rId2" cstate="print"/>
          <a:srcRect/>
          <a:stretch>
            <a:fillRect/>
          </a:stretch>
        </p:blipFill>
        <p:spPr bwMode="auto">
          <a:xfrm>
            <a:off x="2219325" y="1901031"/>
            <a:ext cx="4705350" cy="39243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title"/>
          </p:nvPr>
        </p:nvSpPr>
        <p:spPr/>
        <p:txBody>
          <a:bodyPr/>
          <a:lstStyle/>
          <a:p>
            <a:pPr algn="ctr" eaLnBrk="1" hangingPunct="1"/>
            <a:r>
              <a:rPr lang="tr-TR" b="1" smtClean="0"/>
              <a:t>HAYATINIZIN TADI BOL OLSUN</a:t>
            </a:r>
          </a:p>
        </p:txBody>
      </p:sp>
      <p:sp>
        <p:nvSpPr>
          <p:cNvPr id="4" name="3 İçerik Yer Tutucusu"/>
          <p:cNvSpPr>
            <a:spLocks noGrp="1"/>
          </p:cNvSpPr>
          <p:nvPr>
            <p:ph idx="1"/>
          </p:nvPr>
        </p:nvSpPr>
        <p:spPr/>
        <p:txBody>
          <a:bodyPr/>
          <a:lstStyle/>
          <a:p>
            <a:endParaRPr lang="tr-TR"/>
          </a:p>
        </p:txBody>
      </p:sp>
      <p:pic>
        <p:nvPicPr>
          <p:cNvPr id="3074" name="Picture 2" descr="http://tatesal.files.wordpress.com/2009/01/boyacicocuk_mutlulugun_resmi.jpg"/>
          <p:cNvPicPr>
            <a:picLocks noChangeAspect="1" noChangeArrowheads="1"/>
          </p:cNvPicPr>
          <p:nvPr/>
        </p:nvPicPr>
        <p:blipFill>
          <a:blip r:embed="rId2" cstate="print"/>
          <a:srcRect/>
          <a:stretch>
            <a:fillRect/>
          </a:stretch>
        </p:blipFill>
        <p:spPr bwMode="auto">
          <a:xfrm>
            <a:off x="1619672" y="1484784"/>
            <a:ext cx="6305550" cy="50387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BAŞLARKEN</a:t>
            </a:r>
            <a:r>
              <a:rPr lang="tr-TR" b="1" dirty="0" smtClean="0"/>
              <a:t>...</a:t>
            </a:r>
            <a:endParaRPr lang="tr-TR" dirty="0"/>
          </a:p>
        </p:txBody>
      </p:sp>
      <p:sp>
        <p:nvSpPr>
          <p:cNvPr id="3" name="2 İçerik Yer Tutucusu"/>
          <p:cNvSpPr>
            <a:spLocks noGrp="1"/>
          </p:cNvSpPr>
          <p:nvPr>
            <p:ph idx="1"/>
          </p:nvPr>
        </p:nvSpPr>
        <p:spPr/>
        <p:txBody>
          <a:bodyPr>
            <a:normAutofit fontScale="70000" lnSpcReduction="20000"/>
          </a:bodyPr>
          <a:lstStyle/>
          <a:p>
            <a:pPr algn="just"/>
            <a:r>
              <a:rPr lang="tr-TR" dirty="0" smtClean="0"/>
              <a:t>Eğitim </a:t>
            </a:r>
            <a:r>
              <a:rPr lang="tr-TR" dirty="0" smtClean="0"/>
              <a:t>alma ve </a:t>
            </a:r>
            <a:r>
              <a:rPr lang="tr-TR" dirty="0" err="1" smtClean="0"/>
              <a:t>egitime</a:t>
            </a:r>
            <a:r>
              <a:rPr lang="tr-TR" dirty="0" smtClean="0"/>
              <a:t> </a:t>
            </a:r>
            <a:r>
              <a:rPr lang="tr-TR" dirty="0" err="1" smtClean="0"/>
              <a:t>erisim</a:t>
            </a:r>
            <a:r>
              <a:rPr lang="tr-TR" dirty="0" smtClean="0"/>
              <a:t> en temel </a:t>
            </a:r>
            <a:r>
              <a:rPr lang="tr-TR" dirty="0" smtClean="0"/>
              <a:t>insan haklarından </a:t>
            </a:r>
            <a:r>
              <a:rPr lang="tr-TR" dirty="0" smtClean="0"/>
              <a:t>biridir. Ülkemizde </a:t>
            </a:r>
            <a:r>
              <a:rPr lang="tr-TR" dirty="0" err="1" smtClean="0"/>
              <a:t>ilkögretim</a:t>
            </a:r>
            <a:r>
              <a:rPr lang="tr-TR" dirty="0" smtClean="0"/>
              <a:t> </a:t>
            </a:r>
            <a:r>
              <a:rPr lang="tr-TR" dirty="0" err="1" smtClean="0"/>
              <a:t>çagında</a:t>
            </a:r>
            <a:r>
              <a:rPr lang="tr-TR" dirty="0" smtClean="0"/>
              <a:t> </a:t>
            </a:r>
            <a:r>
              <a:rPr lang="nn-NO" dirty="0" smtClean="0"/>
              <a:t>olup </a:t>
            </a:r>
            <a:r>
              <a:rPr lang="nn-NO" dirty="0" smtClean="0"/>
              <a:t>da hala okula gidemeyen birçok </a:t>
            </a:r>
            <a:r>
              <a:rPr lang="nn-NO" dirty="0" smtClean="0"/>
              <a:t>çocuk</a:t>
            </a:r>
            <a:r>
              <a:rPr lang="tr-TR" dirty="0" smtClean="0"/>
              <a:t> vardır</a:t>
            </a:r>
            <a:r>
              <a:rPr lang="tr-TR" dirty="0" smtClean="0"/>
              <a:t>. Bu durum kız çocukları için daha </a:t>
            </a:r>
            <a:r>
              <a:rPr lang="tr-TR" dirty="0" smtClean="0"/>
              <a:t>belirgin olarak </a:t>
            </a:r>
            <a:r>
              <a:rPr lang="tr-TR" dirty="0" smtClean="0"/>
              <a:t>ortaya çıkmaktadır. Bu noktadan </a:t>
            </a:r>
            <a:r>
              <a:rPr lang="tr-TR" dirty="0" smtClean="0"/>
              <a:t>hareketle Milli </a:t>
            </a:r>
            <a:r>
              <a:rPr lang="tr-TR" dirty="0" err="1" smtClean="0"/>
              <a:t>Egitim</a:t>
            </a:r>
            <a:r>
              <a:rPr lang="tr-TR" dirty="0" smtClean="0"/>
              <a:t> </a:t>
            </a:r>
            <a:r>
              <a:rPr lang="tr-TR" dirty="0" err="1" smtClean="0"/>
              <a:t>Bakanlıgı</a:t>
            </a:r>
            <a:r>
              <a:rPr lang="tr-TR" dirty="0" smtClean="0"/>
              <a:t> ve UNICEF </a:t>
            </a:r>
            <a:r>
              <a:rPr lang="tr-TR" dirty="0" smtClean="0"/>
              <a:t>tarafından Haziran </a:t>
            </a:r>
            <a:r>
              <a:rPr lang="tr-TR" dirty="0" smtClean="0"/>
              <a:t>2003’te ‘Haydi Kızlar Okula!’- Kız </a:t>
            </a:r>
            <a:r>
              <a:rPr lang="tr-TR" dirty="0" smtClean="0"/>
              <a:t>Çocuklarının Okullulaşmasına </a:t>
            </a:r>
            <a:r>
              <a:rPr lang="tr-TR" dirty="0" smtClean="0"/>
              <a:t>Destek </a:t>
            </a:r>
            <a:r>
              <a:rPr lang="tr-TR" dirty="0" smtClean="0"/>
              <a:t>Kampanyası başlatılmıştır</a:t>
            </a:r>
            <a:r>
              <a:rPr lang="tr-TR" dirty="0" smtClean="0"/>
              <a:t>. Kampanyanın hedefi </a:t>
            </a:r>
            <a:r>
              <a:rPr lang="tr-TR" dirty="0" smtClean="0"/>
              <a:t>ilköğretimde kız </a:t>
            </a:r>
            <a:r>
              <a:rPr lang="tr-TR" dirty="0" smtClean="0"/>
              <a:t>ve erkek çocukların </a:t>
            </a:r>
            <a:r>
              <a:rPr lang="tr-TR" dirty="0" smtClean="0"/>
              <a:t>okullulaşma oranını eşitlemek</a:t>
            </a:r>
            <a:r>
              <a:rPr lang="tr-TR" dirty="0" smtClean="0"/>
              <a:t>, en azından bu oranları birbirine </a:t>
            </a:r>
            <a:r>
              <a:rPr lang="tr-TR" dirty="0" smtClean="0"/>
              <a:t>yakınlaştırmaktır</a:t>
            </a:r>
            <a:r>
              <a:rPr lang="tr-TR" dirty="0" smtClean="0"/>
              <a:t>.</a:t>
            </a:r>
          </a:p>
          <a:p>
            <a:pPr algn="just"/>
            <a:r>
              <a:rPr lang="tr-TR" dirty="0" smtClean="0"/>
              <a:t>Yürütülen </a:t>
            </a:r>
            <a:r>
              <a:rPr lang="tr-TR" dirty="0" smtClean="0"/>
              <a:t>çalışmaların niteliğini ve niceliğini </a:t>
            </a:r>
            <a:r>
              <a:rPr lang="tr-TR" dirty="0" smtClean="0"/>
              <a:t>arttırmak amacıyla okula </a:t>
            </a:r>
            <a:r>
              <a:rPr lang="tr-TR" dirty="0" smtClean="0"/>
              <a:t>gidemeyen kız </a:t>
            </a:r>
            <a:r>
              <a:rPr lang="tr-TR" dirty="0" smtClean="0"/>
              <a:t>çocuklarının belirlenmesinde ve </a:t>
            </a:r>
            <a:r>
              <a:rPr lang="tr-TR" dirty="0" smtClean="0"/>
              <a:t>ailelerin ikna </a:t>
            </a:r>
            <a:r>
              <a:rPr lang="tr-TR" dirty="0" smtClean="0"/>
              <a:t>edilmesinde gönüllülerden ve kamu </a:t>
            </a:r>
            <a:r>
              <a:rPr lang="tr-TR" dirty="0" smtClean="0"/>
              <a:t>çalışanlarından </a:t>
            </a:r>
            <a:r>
              <a:rPr lang="nn-NO" dirty="0" smtClean="0"/>
              <a:t>da </a:t>
            </a:r>
            <a:r>
              <a:rPr lang="nn-NO" dirty="0" smtClean="0"/>
              <a:t>destek alınarak kampanyaya </a:t>
            </a:r>
            <a:r>
              <a:rPr lang="nn-NO" dirty="0" smtClean="0"/>
              <a:t>ivme</a:t>
            </a:r>
            <a:r>
              <a:rPr lang="tr-TR" dirty="0" smtClean="0"/>
              <a:t> kazandırılması </a:t>
            </a:r>
            <a:r>
              <a:rPr lang="tr-TR" dirty="0" smtClean="0"/>
              <a:t>amaçlanmaktadır.</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cstate="print"/>
          <a:srcRect l="28124" t="22906" r="27129" b="18227"/>
          <a:stretch>
            <a:fillRect/>
          </a:stretch>
        </p:blipFill>
        <p:spPr bwMode="auto">
          <a:xfrm>
            <a:off x="2287206" y="1772816"/>
            <a:ext cx="4991906" cy="410445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ANd9GcRXZKUwyy4OJrQRULaVZ7yXE3NCfO1U2M9nksg2zonuNHcCMI0G0Q"/>
          <p:cNvPicPr>
            <a:picLocks noChangeAspect="1" noChangeArrowheads="1"/>
          </p:cNvPicPr>
          <p:nvPr/>
        </p:nvPicPr>
        <p:blipFill>
          <a:blip r:embed="rId2" cstate="print"/>
          <a:srcRect/>
          <a:stretch>
            <a:fillRect/>
          </a:stretch>
        </p:blipFill>
        <p:spPr bwMode="auto">
          <a:xfrm>
            <a:off x="7239000" y="4276725"/>
            <a:ext cx="1905000" cy="2581275"/>
          </a:xfrm>
          <a:prstGeom prst="rect">
            <a:avLst/>
          </a:prstGeom>
          <a:noFill/>
        </p:spPr>
      </p:pic>
      <p:sp>
        <p:nvSpPr>
          <p:cNvPr id="32770" name="Rectangle 2"/>
          <p:cNvSpPr>
            <a:spLocks noGrp="1" noChangeArrowheads="1"/>
          </p:cNvSpPr>
          <p:nvPr>
            <p:ph type="title"/>
          </p:nvPr>
        </p:nvSpPr>
        <p:spPr>
          <a:xfrm>
            <a:off x="457200" y="228600"/>
            <a:ext cx="8229600" cy="1219200"/>
          </a:xfrm>
        </p:spPr>
        <p:txBody>
          <a:bodyPr/>
          <a:lstStyle/>
          <a:p>
            <a:r>
              <a:rPr lang="tr-TR" dirty="0">
                <a:solidFill>
                  <a:srgbClr val="000099"/>
                </a:solidFill>
              </a:rPr>
              <a:t>BM Çocuk Hakları Sözleşmesi</a:t>
            </a:r>
          </a:p>
        </p:txBody>
      </p:sp>
      <p:sp>
        <p:nvSpPr>
          <p:cNvPr id="32771" name="Rectangle 3"/>
          <p:cNvSpPr>
            <a:spLocks noGrp="1" noChangeArrowheads="1"/>
          </p:cNvSpPr>
          <p:nvPr>
            <p:ph type="body" idx="1"/>
          </p:nvPr>
        </p:nvSpPr>
        <p:spPr>
          <a:xfrm>
            <a:off x="457200" y="1371600"/>
            <a:ext cx="8229600" cy="4724400"/>
          </a:xfrm>
        </p:spPr>
        <p:txBody>
          <a:bodyPr/>
          <a:lstStyle/>
          <a:p>
            <a:pPr>
              <a:buFont typeface="Wingdings" pitchFamily="2" charset="2"/>
              <a:buNone/>
            </a:pPr>
            <a:r>
              <a:rPr lang="tr-TR" dirty="0"/>
              <a:t>   </a:t>
            </a:r>
            <a:r>
              <a:rPr lang="tr-TR" dirty="0">
                <a:hlinkClick r:id="rId3"/>
              </a:rPr>
              <a:t>ÇHS</a:t>
            </a:r>
            <a:r>
              <a:rPr lang="tr-TR" dirty="0"/>
              <a:t>, on sekiz yaşın altında olanları çocuk olarak tanımlayarak başlamaktadır.</a:t>
            </a:r>
            <a:r>
              <a:rPr lang="tr-TR" dirty="0">
                <a:hlinkClick r:id="rId3"/>
              </a:rPr>
              <a:t>ÇHS</a:t>
            </a:r>
            <a:r>
              <a:rPr lang="tr-TR" dirty="0"/>
              <a:t>’ deki haklar, nerede olurlarsa olsunlar bütün çocuklar için geçerlidir. Çocuklarla ilgili bütün konularda, çocuğun yüksek yararı gözetilecektir. Devletler, çocukların haklarına eksiksiz biçimde saygı gösterilmesini sağlayacak önlemleri almakla yükümlüdürler.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ANd9GcQA6PgEbNZocY713uWu4xgiATE1RClYIw-q56nyWhZO-9YXr6EkfA"/>
          <p:cNvPicPr>
            <a:picLocks noChangeAspect="1" noChangeArrowheads="1"/>
          </p:cNvPicPr>
          <p:nvPr/>
        </p:nvPicPr>
        <p:blipFill>
          <a:blip r:embed="rId2" cstate="print"/>
          <a:srcRect/>
          <a:stretch>
            <a:fillRect/>
          </a:stretch>
        </p:blipFill>
        <p:spPr bwMode="auto">
          <a:xfrm>
            <a:off x="6324600" y="0"/>
            <a:ext cx="2819400" cy="3200400"/>
          </a:xfrm>
          <a:prstGeom prst="rect">
            <a:avLst/>
          </a:prstGeom>
          <a:noFill/>
        </p:spPr>
      </p:pic>
      <p:sp>
        <p:nvSpPr>
          <p:cNvPr id="6146" name="Rectangle 2"/>
          <p:cNvSpPr>
            <a:spLocks noGrp="1" noChangeArrowheads="1"/>
          </p:cNvSpPr>
          <p:nvPr>
            <p:ph type="title"/>
          </p:nvPr>
        </p:nvSpPr>
        <p:spPr/>
        <p:txBody>
          <a:bodyPr>
            <a:normAutofit fontScale="90000"/>
          </a:bodyPr>
          <a:lstStyle/>
          <a:p>
            <a:pPr algn="l"/>
            <a:r>
              <a:rPr lang="tr-TR" dirty="0">
                <a:solidFill>
                  <a:srgbClr val="000099"/>
                </a:solidFill>
              </a:rPr>
              <a:t>Toplumun</a:t>
            </a:r>
            <a:br>
              <a:rPr lang="tr-TR" dirty="0">
                <a:solidFill>
                  <a:srgbClr val="000099"/>
                </a:solidFill>
              </a:rPr>
            </a:br>
            <a:r>
              <a:rPr lang="tr-TR" dirty="0">
                <a:solidFill>
                  <a:srgbClr val="000099"/>
                </a:solidFill>
              </a:rPr>
              <a:t> kadına bakışı:</a:t>
            </a:r>
          </a:p>
        </p:txBody>
      </p:sp>
      <p:sp>
        <p:nvSpPr>
          <p:cNvPr id="6147" name="Rectangle 3"/>
          <p:cNvSpPr>
            <a:spLocks noGrp="1" noChangeArrowheads="1"/>
          </p:cNvSpPr>
          <p:nvPr>
            <p:ph type="body" idx="1"/>
          </p:nvPr>
        </p:nvSpPr>
        <p:spPr>
          <a:xfrm>
            <a:off x="609600" y="1828800"/>
            <a:ext cx="7696200" cy="4724400"/>
          </a:xfrm>
        </p:spPr>
        <p:txBody>
          <a:bodyPr>
            <a:normAutofit fontScale="77500" lnSpcReduction="20000"/>
          </a:bodyPr>
          <a:lstStyle/>
          <a:p>
            <a:pPr algn="just">
              <a:lnSpc>
                <a:spcPct val="90000"/>
              </a:lnSpc>
              <a:buFont typeface="Wingdings" pitchFamily="2" charset="2"/>
              <a:buNone/>
            </a:pPr>
            <a:r>
              <a:rPr lang="tr-TR" sz="2800" dirty="0">
                <a:solidFill>
                  <a:srgbClr val="000000"/>
                </a:solidFill>
                <a:effectLst>
                  <a:outerShdw blurRad="38100" dist="38100" dir="2700000" algn="tl">
                    <a:srgbClr val="FFFFFF"/>
                  </a:outerShdw>
                </a:effectLst>
              </a:rPr>
              <a:t>         </a:t>
            </a:r>
            <a:r>
              <a:rPr lang="tr-TR" sz="4000" dirty="0">
                <a:solidFill>
                  <a:srgbClr val="000099"/>
                </a:solidFill>
                <a:latin typeface="+mj-lt"/>
                <a:ea typeface="+mj-ea"/>
                <a:cs typeface="+mj-cs"/>
              </a:rPr>
              <a:t>Kadınlar, anneliğin yanı sıra, </a:t>
            </a:r>
          </a:p>
          <a:p>
            <a:pPr algn="just">
              <a:lnSpc>
                <a:spcPct val="90000"/>
              </a:lnSpc>
              <a:buFont typeface="Wingdings" pitchFamily="2" charset="2"/>
              <a:buNone/>
            </a:pPr>
            <a:r>
              <a:rPr lang="tr-TR" sz="4000" dirty="0">
                <a:solidFill>
                  <a:srgbClr val="000099"/>
                </a:solidFill>
                <a:latin typeface="+mj-lt"/>
                <a:ea typeface="+mj-ea"/>
                <a:cs typeface="+mj-cs"/>
              </a:rPr>
              <a:t>   evin idaresinden de sorumludurlar. </a:t>
            </a:r>
          </a:p>
          <a:p>
            <a:pPr algn="just">
              <a:lnSpc>
                <a:spcPct val="90000"/>
              </a:lnSpc>
              <a:buFont typeface="Wingdings" pitchFamily="2" charset="2"/>
              <a:buNone/>
            </a:pPr>
            <a:r>
              <a:rPr lang="tr-TR" sz="4000" dirty="0">
                <a:solidFill>
                  <a:srgbClr val="000099"/>
                </a:solidFill>
                <a:latin typeface="+mj-lt"/>
                <a:ea typeface="+mj-ea"/>
                <a:cs typeface="+mj-cs"/>
              </a:rPr>
              <a:t>   Ev işleri, yapıldığı sürece farkına </a:t>
            </a:r>
          </a:p>
          <a:p>
            <a:pPr algn="just">
              <a:lnSpc>
                <a:spcPct val="90000"/>
              </a:lnSpc>
              <a:buFont typeface="Wingdings" pitchFamily="2" charset="2"/>
              <a:buNone/>
            </a:pPr>
            <a:r>
              <a:rPr lang="tr-TR" sz="4000" dirty="0">
                <a:solidFill>
                  <a:srgbClr val="000099"/>
                </a:solidFill>
                <a:latin typeface="+mj-lt"/>
                <a:ea typeface="+mj-ea"/>
                <a:cs typeface="+mj-cs"/>
              </a:rPr>
              <a:t>   varılmayan, ancak yapılmadığında görülebilen, bu nedenle de “görünmez” denen işlerdir. Ev işlerinin bir özelliği de maddi bir karşılığının olmaması, “çalışma” tanımına girmemesidir. Ev kadını, çocuk sayısına ve yaşına da bağlı olarak günde ortalama on-on iki saat çalışır. Ancak herhangi bir sosyal güvencesi olmadığı gibi, geçinmek için de kocasına bağımlıdır.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ebek2"/>
          <p:cNvPicPr>
            <a:picLocks noChangeAspect="1" noChangeArrowheads="1"/>
          </p:cNvPicPr>
          <p:nvPr>
            <p:ph/>
          </p:nvPr>
        </p:nvPicPr>
        <p:blipFill>
          <a:blip r:embed="rId3" cstate="print"/>
          <a:srcRect/>
          <a:stretch>
            <a:fillRect/>
          </a:stretch>
        </p:blipFill>
        <p:spPr>
          <a:xfrm>
            <a:off x="0" y="0"/>
            <a:ext cx="9144000" cy="6858000"/>
          </a:xfrm>
          <a:noFill/>
        </p:spPr>
      </p:pic>
    </p:spTree>
  </p:cSld>
  <p:clrMapOvr>
    <a:masterClrMapping/>
  </p:clrMapOvr>
  <p:transition>
    <p:sndAc>
      <p:stSnd>
        <p:snd r:embed="rId2" name="push.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Eğitim…</a:t>
            </a:r>
            <a:endParaRPr lang="tr-TR" dirty="0"/>
          </a:p>
        </p:txBody>
      </p:sp>
      <p:sp>
        <p:nvSpPr>
          <p:cNvPr id="3" name="2 İçerik Yer Tutucusu"/>
          <p:cNvSpPr>
            <a:spLocks noGrp="1"/>
          </p:cNvSpPr>
          <p:nvPr>
            <p:ph idx="1"/>
          </p:nvPr>
        </p:nvSpPr>
        <p:spPr/>
        <p:txBody>
          <a:bodyPr>
            <a:normAutofit lnSpcReduction="10000"/>
          </a:bodyPr>
          <a:lstStyle/>
          <a:p>
            <a:r>
              <a:rPr lang="tr-TR" b="1" dirty="0" smtClean="0"/>
              <a:t>Eğitim</a:t>
            </a:r>
            <a:r>
              <a:rPr lang="tr-TR" dirty="0" smtClean="0"/>
              <a:t>, bireyin doğumundan ölümüne süregelen bir olgu olduğundan ve politik, sosyal, kültürel ve bireysel boyutları aynı anda içinde bulundurduğundan, tanımının yapılması zor bir kavramdır. Bireylerin toplumun standartlarını, inançlarını ve yaşama yollarını kazanmasında etkili olan tüm sosyal süreçlerdir. Kişinin yaşadığı toplum içinde değeri olan , yetenek, tutum ve diğer davranış biçimlerini geliştirdiği süreçlerin tümüdür.</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Kız Çocuklar niçin okutulmuyor/okutulamıyor?</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1. “Paramız yok ki yollayalım</a:t>
            </a:r>
            <a:r>
              <a:rPr lang="tr-TR" dirty="0" smtClean="0"/>
              <a:t>.”</a:t>
            </a:r>
          </a:p>
          <a:p>
            <a:r>
              <a:rPr lang="tr-TR" dirty="0" smtClean="0"/>
              <a:t>Çok haklısınız. Gerçekten </a:t>
            </a:r>
            <a:r>
              <a:rPr lang="tr-TR" dirty="0" err="1" smtClean="0"/>
              <a:t>egitim</a:t>
            </a:r>
            <a:r>
              <a:rPr lang="tr-TR" dirty="0" smtClean="0"/>
              <a:t> belli </a:t>
            </a:r>
            <a:r>
              <a:rPr lang="tr-TR" dirty="0" smtClean="0"/>
              <a:t>bir ekonomik </a:t>
            </a:r>
            <a:r>
              <a:rPr lang="tr-TR" dirty="0" smtClean="0"/>
              <a:t>güce dayanıyor. Ancak bu </a:t>
            </a:r>
            <a:r>
              <a:rPr lang="tr-TR" dirty="0" smtClean="0"/>
              <a:t>konuda yardım </a:t>
            </a:r>
            <a:r>
              <a:rPr lang="tr-TR" dirty="0" err="1" smtClean="0"/>
              <a:t>alabileceginiz</a:t>
            </a:r>
            <a:r>
              <a:rPr lang="tr-TR" dirty="0" smtClean="0"/>
              <a:t> bir yer var</a:t>
            </a:r>
            <a:r>
              <a:rPr lang="tr-TR" dirty="0" smtClean="0"/>
              <a:t>. Sosyal </a:t>
            </a:r>
            <a:r>
              <a:rPr lang="tr-TR" dirty="0" err="1" smtClean="0"/>
              <a:t>Yardımlasma</a:t>
            </a:r>
            <a:r>
              <a:rPr lang="tr-TR" dirty="0" smtClean="0"/>
              <a:t> ve </a:t>
            </a:r>
            <a:r>
              <a:rPr lang="tr-TR" dirty="0" err="1" smtClean="0"/>
              <a:t>Dayanısma</a:t>
            </a:r>
            <a:r>
              <a:rPr lang="tr-TR" dirty="0" smtClean="0"/>
              <a:t> </a:t>
            </a:r>
            <a:r>
              <a:rPr lang="tr-TR" dirty="0" smtClean="0"/>
              <a:t>Vakfı’nı hiç </a:t>
            </a:r>
            <a:r>
              <a:rPr lang="tr-TR" dirty="0" smtClean="0"/>
              <a:t>duydunuz mu? Bu vakıf </a:t>
            </a:r>
            <a:r>
              <a:rPr lang="tr-TR" dirty="0" smtClean="0"/>
              <a:t>maddi zorluklar </a:t>
            </a:r>
            <a:r>
              <a:rPr lang="tr-TR" dirty="0" smtClean="0"/>
              <a:t>nedeniyle çocuklarını </a:t>
            </a:r>
            <a:r>
              <a:rPr lang="tr-TR" dirty="0" smtClean="0"/>
              <a:t>okutamayan </a:t>
            </a:r>
            <a:r>
              <a:rPr lang="nn-NO" dirty="0" smtClean="0"/>
              <a:t>ailelere </a:t>
            </a:r>
            <a:r>
              <a:rPr lang="nn-NO" dirty="0" smtClean="0"/>
              <a:t>Sartlı Nakit Transferi </a:t>
            </a:r>
            <a:r>
              <a:rPr lang="nn-NO" dirty="0" smtClean="0"/>
              <a:t>aracılıgıyla</a:t>
            </a:r>
            <a:r>
              <a:rPr lang="tr-TR" dirty="0" smtClean="0"/>
              <a:t> yardımcı </a:t>
            </a:r>
            <a:r>
              <a:rPr lang="tr-TR" dirty="0" smtClean="0"/>
              <a:t>olabiliyor. </a:t>
            </a:r>
            <a:r>
              <a:rPr lang="tr-TR" dirty="0" err="1" smtClean="0"/>
              <a:t>Sartlı</a:t>
            </a:r>
            <a:r>
              <a:rPr lang="tr-TR" dirty="0" smtClean="0"/>
              <a:t> </a:t>
            </a:r>
            <a:r>
              <a:rPr lang="tr-TR" dirty="0" smtClean="0"/>
              <a:t>Nakit Transferi </a:t>
            </a:r>
            <a:r>
              <a:rPr lang="tr-TR" dirty="0" smtClean="0"/>
              <a:t>kız ve erkek çocuklarının </a:t>
            </a:r>
            <a:r>
              <a:rPr lang="tr-TR" dirty="0" err="1" smtClean="0"/>
              <a:t>egitimi</a:t>
            </a:r>
            <a:r>
              <a:rPr lang="tr-TR" dirty="0" smtClean="0"/>
              <a:t> </a:t>
            </a:r>
            <a:r>
              <a:rPr lang="nn-NO" dirty="0" smtClean="0"/>
              <a:t>için </a:t>
            </a:r>
            <a:r>
              <a:rPr lang="nn-NO" dirty="0" smtClean="0"/>
              <a:t>iki ayda bir annelere belli bir </a:t>
            </a:r>
            <a:r>
              <a:rPr lang="nn-NO" dirty="0" smtClean="0"/>
              <a:t>miktarda</a:t>
            </a:r>
            <a:r>
              <a:rPr lang="tr-TR" dirty="0" smtClean="0"/>
              <a:t> ödenen </a:t>
            </a:r>
            <a:r>
              <a:rPr lang="tr-TR" dirty="0" smtClean="0"/>
              <a:t>para yardımıdır</a:t>
            </a:r>
            <a:r>
              <a:rPr lang="tr-TR" dirty="0" smtClean="0"/>
              <a:t>.(sadece ihtiyaç sahipleri)</a:t>
            </a:r>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1126</Words>
  <Application>Microsoft Office PowerPoint</Application>
  <PresentationFormat>Ekran Gösterisi (4:3)</PresentationFormat>
  <Paragraphs>57</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Ofis Teması</vt:lpstr>
      <vt:lpstr>KIZ ÇOCUKLARININ OKULLAŞTIRILMASI </vt:lpstr>
      <vt:lpstr>Projenin Amacı </vt:lpstr>
      <vt:lpstr>BAŞLARKEN...</vt:lpstr>
      <vt:lpstr>Slayt 4</vt:lpstr>
      <vt:lpstr>BM Çocuk Hakları Sözleşmesi</vt:lpstr>
      <vt:lpstr>Toplumun  kadına bakışı:</vt:lpstr>
      <vt:lpstr>Slayt 7</vt:lpstr>
      <vt:lpstr>Eğitim…</vt:lpstr>
      <vt:lpstr>Kız Çocuklar niçin okutulmuyor/okutulamıyor?</vt:lpstr>
      <vt:lpstr>“Yakında bir okul yok. O yüzden kızımızı okutamıyoruz.”</vt:lpstr>
      <vt:lpstr>Slayt 11</vt:lpstr>
      <vt:lpstr>“Kızlar okula gidip de ne olacak? Evlenip gidecek nasıl olsa.”</vt:lpstr>
      <vt:lpstr>Slayt 13</vt:lpstr>
      <vt:lpstr>"Okuyup ne yapacak? Evlenince kocası ona bakar nasıl olsa"</vt:lpstr>
      <vt:lpstr>"Çok büyüdü. Neredeyse evlilik yası geldi. Bizim buralarda bu yasta kızlar okula gitmezler."</vt:lpstr>
      <vt:lpstr>"Okudu okuyacagı kadar. Okuma yazma biliyor. Daha fazla gidip de ne olacak?"</vt:lpstr>
      <vt:lpstr>Okusa ne olacak? Nasıl olsa is bulamayacak."</vt:lpstr>
      <vt:lpstr>"Onun çalısıp bize yardım etmesi lazım. Biz de çocukken çalıstık ailemize yardım ettik."</vt:lpstr>
      <vt:lpstr>Slayt 19</vt:lpstr>
      <vt:lpstr>"Kızların okuması dinimizce günah."</vt:lpstr>
      <vt:lpstr>"Biz göndermek istiyoruz ama çocugumuz gitmek istemiyor?"</vt:lpstr>
      <vt:lpstr>    Sihirli 3 H?nin  önemine inanan ebeveynler/öğretmenler</vt:lpstr>
      <vt:lpstr>Heyecan, Hareket Ve Heves Uyandırmak Gerek</vt:lpstr>
      <vt:lpstr>Teşekkürler</vt:lpstr>
      <vt:lpstr>HAYATINIZIN TADI BOL OLSUN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KIZ ÇOCUKLARININ OKULLAŞTIRILMASI </dc:title>
  <dc:creator>mini-tech</dc:creator>
  <cp:lastModifiedBy>mini-tech</cp:lastModifiedBy>
  <cp:revision>16</cp:revision>
  <dcterms:created xsi:type="dcterms:W3CDTF">2011-03-29T07:29:49Z</dcterms:created>
  <dcterms:modified xsi:type="dcterms:W3CDTF">2011-03-29T08:19:56Z</dcterms:modified>
</cp:coreProperties>
</file>