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46" d="100"/>
          <a:sy n="46" d="100"/>
        </p:scale>
        <p:origin x="-7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31.05.2011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32657"/>
            <a:ext cx="7772400" cy="2160239"/>
          </a:xfrm>
        </p:spPr>
        <p:txBody>
          <a:bodyPr/>
          <a:lstStyle/>
          <a:p>
            <a:r>
              <a:rPr lang="tr-TR" b="1" dirty="0" smtClean="0"/>
              <a:t>MENÜ </a:t>
            </a:r>
            <a:r>
              <a:rPr lang="tr-TR" b="1" dirty="0" smtClean="0"/>
              <a:t>VE </a:t>
            </a:r>
            <a:r>
              <a:rPr lang="tr-TR" b="1" dirty="0" smtClean="0"/>
              <a:t>MENÜ </a:t>
            </a:r>
            <a:r>
              <a:rPr lang="tr-TR" b="1" dirty="0" smtClean="0"/>
              <a:t>PLANLAMASI</a:t>
            </a:r>
            <a:endParaRPr lang="tr-TR" dirty="0"/>
          </a:p>
        </p:txBody>
      </p:sp>
      <p:sp>
        <p:nvSpPr>
          <p:cNvPr id="3" name="2 Alt Başlık"/>
          <p:cNvSpPr>
            <a:spLocks noGrp="1"/>
          </p:cNvSpPr>
          <p:nvPr>
            <p:ph type="subTitle" idx="1"/>
          </p:nvPr>
        </p:nvSpPr>
        <p:spPr>
          <a:xfrm>
            <a:off x="1371600" y="3140968"/>
            <a:ext cx="6400800" cy="2497832"/>
          </a:xfrm>
        </p:spPr>
        <p:txBody>
          <a:bodyPr>
            <a:noAutofit/>
          </a:bodyPr>
          <a:lstStyle/>
          <a:p>
            <a:r>
              <a:rPr lang="tr-TR" sz="4400" dirty="0" smtClean="0">
                <a:solidFill>
                  <a:schemeClr val="tx1"/>
                </a:solidFill>
              </a:rPr>
              <a:t>Çağımızın yeniliklerini takip etme. Her kesimde olduğu gibi, bizim sektörde de bir yenilenme söz konusudur</a:t>
            </a:r>
          </a:p>
          <a:p>
            <a:endParaRPr lang="tr-TR"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dirty="0" smtClean="0"/>
              <a:t>menüyü hazırlayıp sunmanın amacı </a:t>
            </a:r>
            <a:endParaRPr lang="tr-TR" dirty="0"/>
          </a:p>
        </p:txBody>
      </p:sp>
      <p:sp>
        <p:nvSpPr>
          <p:cNvPr id="3" name="2 İçerik Yer Tutucusu"/>
          <p:cNvSpPr>
            <a:spLocks noGrp="1"/>
          </p:cNvSpPr>
          <p:nvPr>
            <p:ph idx="1"/>
          </p:nvPr>
        </p:nvSpPr>
        <p:spPr/>
        <p:txBody>
          <a:bodyPr/>
          <a:lstStyle/>
          <a:p>
            <a:r>
              <a:rPr lang="tr-TR" dirty="0" smtClean="0"/>
              <a:t>satın almadan üretime, üretimden sunuma kadar geçen süreç içinde hammadde seçimi ve kullanım miktarı, farklı müşteri ihtiyaç ve beklentilerine cevap verebilme konusunda işletmeye yarar sağlamaktır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dirty="0" smtClean="0"/>
              <a:t>Bu beklentilere cevap verebilmek için yemekler kendi aralarında gruplandırılarak çeşitlendirilmiştir</a:t>
            </a:r>
            <a:endParaRPr lang="tr-TR"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Klasik menü düzenine bakacak olursak ; soğuk ordövrler, çorbalar, sıcak ordövrler, balıklar, et yemekleri, sıcak antreler ( sufle, tepsi böreği, talaş böreği, su böreği vs. ) , soğuk antreler ( </a:t>
            </a:r>
            <a:r>
              <a:rPr lang="tr-TR" dirty="0" err="1" smtClean="0"/>
              <a:t>pateler</a:t>
            </a:r>
            <a:r>
              <a:rPr lang="tr-TR" dirty="0" smtClean="0"/>
              <a:t> vs. ) , şerbetler, </a:t>
            </a:r>
            <a:r>
              <a:rPr lang="tr-TR" dirty="0" err="1" smtClean="0"/>
              <a:t>rotiler</a:t>
            </a:r>
            <a:r>
              <a:rPr lang="tr-TR" dirty="0" smtClean="0"/>
              <a:t>, salatalar, sebzeler, tatlılar, </a:t>
            </a:r>
            <a:r>
              <a:rPr lang="tr-TR" dirty="0" err="1" smtClean="0"/>
              <a:t>savoriler</a:t>
            </a:r>
            <a:r>
              <a:rPr lang="tr-TR" dirty="0" smtClean="0"/>
              <a:t> ( peynir çeşitleri ), şeklinde sıralanmıştır.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Günümüz restoranlarında klasik menü tam anlamıyla sunulmamakta ancak </a:t>
            </a:r>
            <a:r>
              <a:rPr lang="tr-TR" dirty="0" err="1" smtClean="0"/>
              <a:t>Beynelminlel</a:t>
            </a:r>
            <a:r>
              <a:rPr lang="tr-TR" dirty="0" smtClean="0"/>
              <a:t> (uluslararası) restoranlarda klasik menü kullanılmaktadır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Menüleri üç başlık altında </a:t>
            </a:r>
            <a:r>
              <a:rPr lang="tr-TR" dirty="0" smtClean="0"/>
              <a:t>toplayabiliriz</a:t>
            </a:r>
            <a:r>
              <a:rPr lang="tr-TR" dirty="0" smtClean="0"/>
              <a:t>.</a:t>
            </a:r>
            <a:endParaRPr lang="tr-TR" dirty="0"/>
          </a:p>
        </p:txBody>
      </p:sp>
      <p:sp>
        <p:nvSpPr>
          <p:cNvPr id="3" name="2 İçerik Yer Tutucusu"/>
          <p:cNvSpPr>
            <a:spLocks noGrp="1"/>
          </p:cNvSpPr>
          <p:nvPr>
            <p:ph idx="1"/>
          </p:nvPr>
        </p:nvSpPr>
        <p:spPr/>
        <p:txBody>
          <a:bodyPr/>
          <a:lstStyle/>
          <a:p>
            <a:r>
              <a:rPr lang="tr-TR" dirty="0" err="1" smtClean="0"/>
              <a:t>Table</a:t>
            </a:r>
            <a:r>
              <a:rPr lang="tr-TR" dirty="0" smtClean="0"/>
              <a:t> </a:t>
            </a:r>
            <a:r>
              <a:rPr lang="tr-TR" dirty="0" err="1" smtClean="0"/>
              <a:t>d’Hote</a:t>
            </a:r>
            <a:r>
              <a:rPr lang="tr-TR" dirty="0" smtClean="0"/>
              <a:t> Menü </a:t>
            </a:r>
            <a:endParaRPr lang="tr-TR" dirty="0" smtClean="0"/>
          </a:p>
          <a:p>
            <a:r>
              <a:rPr lang="tr-TR" dirty="0" err="1" smtClean="0"/>
              <a:t>Fix</a:t>
            </a:r>
            <a:r>
              <a:rPr lang="tr-TR" dirty="0" smtClean="0"/>
              <a:t> </a:t>
            </a:r>
            <a:r>
              <a:rPr lang="tr-TR" dirty="0" smtClean="0"/>
              <a:t>Menü</a:t>
            </a:r>
          </a:p>
          <a:p>
            <a:r>
              <a:rPr lang="tr-TR" dirty="0" smtClean="0"/>
              <a:t>A la </a:t>
            </a:r>
            <a:r>
              <a:rPr lang="tr-TR" dirty="0" err="1" smtClean="0"/>
              <a:t>Carte</a:t>
            </a:r>
            <a:r>
              <a:rPr lang="tr-TR" dirty="0" smtClean="0"/>
              <a:t> Menü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err="1" smtClean="0"/>
              <a:t>Table</a:t>
            </a:r>
            <a:r>
              <a:rPr lang="tr-TR" b="1" dirty="0" smtClean="0"/>
              <a:t> </a:t>
            </a:r>
            <a:r>
              <a:rPr lang="tr-TR" b="1" dirty="0" err="1" smtClean="0"/>
              <a:t>d’Hote</a:t>
            </a:r>
            <a:r>
              <a:rPr lang="tr-TR" b="1" dirty="0" smtClean="0"/>
              <a:t> Menü </a:t>
            </a:r>
            <a:r>
              <a:rPr lang="tr-TR" dirty="0" smtClean="0"/>
              <a:t>: Belli dönemler için hazırlanıp mevsim özelliği değişene kadar </a:t>
            </a:r>
            <a:r>
              <a:rPr lang="tr-TR" dirty="0" err="1" smtClean="0"/>
              <a:t>periodik</a:t>
            </a:r>
            <a:r>
              <a:rPr lang="tr-TR" dirty="0" smtClean="0"/>
              <a:t> olarak tekrar edilebilen menülerdir. </a:t>
            </a:r>
          </a:p>
          <a:p>
            <a:r>
              <a:rPr lang="tr-TR" dirty="0" smtClean="0"/>
              <a:t>Hastane, okul menüleri gibi. Menülere numaralar verilir ve sırasıyla her gün bir menünün servisi yapılır. Son menüden sonra tekrar başa dönülerek menü tekrarlanır.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err="1" smtClean="0"/>
              <a:t>Fix</a:t>
            </a:r>
            <a:r>
              <a:rPr lang="tr-TR" b="1" dirty="0" smtClean="0"/>
              <a:t> Menü </a:t>
            </a:r>
            <a:r>
              <a:rPr lang="tr-TR" dirty="0" smtClean="0"/>
              <a:t>: Menü fiyatına içecek cins ve miktarlarının da dahil edildiği bir çeşit </a:t>
            </a:r>
            <a:r>
              <a:rPr lang="tr-TR" dirty="0" err="1" smtClean="0"/>
              <a:t>table</a:t>
            </a:r>
            <a:r>
              <a:rPr lang="tr-TR" dirty="0" smtClean="0"/>
              <a:t> </a:t>
            </a:r>
            <a:r>
              <a:rPr lang="tr-TR" dirty="0" err="1" smtClean="0"/>
              <a:t>d’hote</a:t>
            </a:r>
            <a:r>
              <a:rPr lang="tr-TR" dirty="0" smtClean="0"/>
              <a:t> mönüdür. Yemekler aynı olmakla beraber içecek cins ve miktarları değişebilir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A la </a:t>
            </a:r>
            <a:r>
              <a:rPr lang="tr-TR" b="1" dirty="0" err="1" smtClean="0"/>
              <a:t>Carte</a:t>
            </a:r>
            <a:r>
              <a:rPr lang="tr-TR" b="1" dirty="0" smtClean="0"/>
              <a:t> Menü </a:t>
            </a:r>
            <a:r>
              <a:rPr lang="tr-TR" dirty="0" smtClean="0"/>
              <a:t>: Restoranda servis yapılan yiyecekler klasik menüdeki sıraya göre yazılarak karşılarına fiyatları belirtilir. Müşteriler kartları inceleyerek istedikleri yemekleri sipariş ederler. Servis garson tarafından yapılır. Fiyat olarak yenilen yemeğin tutarı ödenir. Bu </a:t>
            </a:r>
            <a:r>
              <a:rPr lang="tr-TR" dirty="0" err="1" smtClean="0"/>
              <a:t>usülde</a:t>
            </a:r>
            <a:r>
              <a:rPr lang="tr-TR" dirty="0" smtClean="0"/>
              <a:t> pek çok yemek müşteri siparişinden sonra hazırlanır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Menü Planlaması</a:t>
            </a:r>
            <a:endParaRPr lang="tr-TR" dirty="0"/>
          </a:p>
        </p:txBody>
      </p:sp>
      <p:sp>
        <p:nvSpPr>
          <p:cNvPr id="3" name="2 İçerik Yer Tutucusu"/>
          <p:cNvSpPr>
            <a:spLocks noGrp="1"/>
          </p:cNvSpPr>
          <p:nvPr>
            <p:ph idx="1"/>
          </p:nvPr>
        </p:nvSpPr>
        <p:spPr/>
        <p:txBody>
          <a:bodyPr/>
          <a:lstStyle/>
          <a:p>
            <a:r>
              <a:rPr lang="tr-TR" dirty="0" smtClean="0"/>
              <a:t>hammadde seçiminde ve satın alımında kolaylık sağlaması ve hammaddenin doğru şekilde değerlendirilmesi, zamandan tasarruf, yiyecek sarfiyatının azaltılması, maliyet hesaplamalarının doğru şekilde yapılması gibi üretim kriterleri oluşturan alt detayların kontrolünde, kalitenin ve standardizasyonun sağlanmasında önemli rol oynamaktadır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404664"/>
            <a:ext cx="8229600" cy="6453336"/>
          </a:xfrm>
        </p:spPr>
        <p:txBody>
          <a:bodyPr>
            <a:noAutofit/>
          </a:bodyPr>
          <a:lstStyle/>
          <a:p>
            <a:r>
              <a:rPr lang="tr-TR" sz="3600" dirty="0" smtClean="0"/>
              <a:t>planlama yapmadan önce doğru bir </a:t>
            </a:r>
            <a:r>
              <a:rPr lang="tr-TR" sz="3600" dirty="0" smtClean="0"/>
              <a:t>menü </a:t>
            </a:r>
            <a:r>
              <a:rPr lang="tr-TR" sz="3600" dirty="0" smtClean="0"/>
              <a:t>analizi yapılması gerekmektedir. Analizin ilk aşamasında, potansiyel ve </a:t>
            </a:r>
            <a:r>
              <a:rPr lang="tr-TR" sz="3600" dirty="0" err="1" smtClean="0"/>
              <a:t>varolan</a:t>
            </a:r>
            <a:r>
              <a:rPr lang="tr-TR" sz="3600" dirty="0" smtClean="0"/>
              <a:t> müşteriler, </a:t>
            </a:r>
            <a:r>
              <a:rPr lang="tr-TR" sz="3600" dirty="0" err="1" smtClean="0"/>
              <a:t>lokasyon</a:t>
            </a:r>
            <a:r>
              <a:rPr lang="tr-TR" sz="3600" dirty="0" smtClean="0"/>
              <a:t>, ekipman, üretim ve sunum alanları, gerekli personel ve verim düzeyleri, restoran çeşidi ve servis sistemi ve son olarak da bu aşamaların gerçekleşmesinde dikkate alınacak finansal kaynaklar ve planlama önem kazanmaktadır.</a:t>
            </a:r>
            <a:br>
              <a:rPr lang="tr-TR" sz="3600" dirty="0" smtClean="0"/>
            </a:br>
            <a:r>
              <a:rPr lang="tr-TR" sz="3600" dirty="0" smtClean="0"/>
              <a:t/>
            </a:r>
            <a:br>
              <a:rPr lang="tr-TR" sz="3600" dirty="0" smtClean="0"/>
            </a:br>
            <a:endParaRPr lang="tr-T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4400" dirty="0" smtClean="0"/>
              <a:t>Yeni çıkan veya dış ülkelerden gelen yiyecekleri takip etmek, yeni geliştirilen pişirme ve hazırlama ekipmanlarını izledikten sonra gereken modernleşmeye gitmek mutlaka yararlı olacaktır</a:t>
            </a:r>
            <a:endParaRPr lang="tr-TR"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Menü Planlamasında </a:t>
            </a:r>
            <a:endParaRPr lang="tr-TR" dirty="0"/>
          </a:p>
        </p:txBody>
      </p:sp>
      <p:sp>
        <p:nvSpPr>
          <p:cNvPr id="3" name="2 İçerik Yer Tutucusu"/>
          <p:cNvSpPr>
            <a:spLocks noGrp="1"/>
          </p:cNvSpPr>
          <p:nvPr>
            <p:ph idx="1"/>
          </p:nvPr>
        </p:nvSpPr>
        <p:spPr/>
        <p:txBody>
          <a:bodyPr/>
          <a:lstStyle/>
          <a:p>
            <a:r>
              <a:rPr lang="tr-TR" dirty="0" smtClean="0"/>
              <a:t>Menüyü Hangi Amaçla Hazırlayacağımız : Hazırlayacağımız menü öğlen ya da akşam yemeği için mi, özel bir anlamı ( bayram, iftar vb. ) var mı ? gibi amaçlar değerlendirilerek planlayarak menü planlamasına başlanılması gerekir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60648"/>
            <a:ext cx="8229600" cy="6597352"/>
          </a:xfrm>
        </p:spPr>
        <p:txBody>
          <a:bodyPr>
            <a:normAutofit/>
          </a:bodyPr>
          <a:lstStyle/>
          <a:p>
            <a:r>
              <a:rPr lang="tr-TR" b="1" dirty="0" smtClean="0"/>
              <a:t>Mevsimsel Özellikler </a:t>
            </a:r>
            <a:r>
              <a:rPr lang="tr-TR" dirty="0" smtClean="0"/>
              <a:t>: Menü hazırlanırken mevsimsel özellikler göz önünde bulundurulmalıdır. Yemeklerin insan bünyesine etkileri mevsimlere göre değişmektedir. Yazın sıcak günlerinde kızartmalar, bol baharatlı ve soslu yemekler, yağlı ve  unlu yiyecekler sağlığa zararlıdır. Bu tür yiyecekleri mevsime uygun zamanda sunmak müşteriler tarafından çok fazla ilgi çekmeyeceği için işletmede maliyet kayıplarına yol açar. Menüde mevsimde bol bulunan yiyecekler sunulmalıdır. </a:t>
            </a:r>
            <a:br>
              <a:rPr lang="tr-TR" dirty="0" smtClean="0"/>
            </a:b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Çünkü ;</a:t>
            </a:r>
            <a:br>
              <a:rPr lang="tr-TR" dirty="0" smtClean="0"/>
            </a:br>
            <a:r>
              <a:rPr lang="tr-TR" dirty="0" smtClean="0"/>
              <a:t>• Her yiyecek kendi mevsiminde daha tazedir. </a:t>
            </a:r>
            <a:br>
              <a:rPr lang="tr-TR" dirty="0" smtClean="0"/>
            </a:br>
            <a:r>
              <a:rPr lang="tr-TR" dirty="0" smtClean="0"/>
              <a:t>• Her yiyecek kendi mevsiminde daha besleyicidir. </a:t>
            </a:r>
            <a:br>
              <a:rPr lang="tr-TR" dirty="0" smtClean="0"/>
            </a:br>
            <a:r>
              <a:rPr lang="tr-TR" dirty="0" smtClean="0"/>
              <a:t>• Lezzetleri kendi mevsimlerinde daha fazladır. </a:t>
            </a:r>
            <a:br>
              <a:rPr lang="tr-TR" dirty="0" smtClean="0"/>
            </a:br>
            <a:r>
              <a:rPr lang="tr-TR" dirty="0" smtClean="0"/>
              <a:t>• Yiyecekler kendi mevsimlerinde daha ucuzdur.</a:t>
            </a:r>
            <a:br>
              <a:rPr lang="tr-TR" dirty="0" smtClean="0"/>
            </a:br>
            <a:r>
              <a:rPr lang="tr-TR" dirty="0" smtClean="0"/>
              <a:t/>
            </a:r>
            <a:br>
              <a:rPr lang="tr-TR" dirty="0" smtClean="0"/>
            </a:b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0"/>
            <a:ext cx="8229600" cy="6858000"/>
          </a:xfrm>
        </p:spPr>
        <p:txBody>
          <a:bodyPr>
            <a:normAutofit/>
          </a:bodyPr>
          <a:lstStyle/>
          <a:p>
            <a:r>
              <a:rPr lang="tr-TR" sz="3600" b="1" dirty="0" smtClean="0"/>
              <a:t>Yemeklerin Besin Değerleri </a:t>
            </a:r>
            <a:r>
              <a:rPr lang="tr-TR" sz="3600" dirty="0" smtClean="0"/>
              <a:t>: Menüdeki yemekler insanların yağ, karbonhidrat, protein, mineral maddeler ve vitamin ihtiyacını karşılamalıdır. Menüde aynı cins besin maddelerini içeren yemekler bulunmamalıdır. Aynı cins besin maddelerinden oluşan menüler karın doyururlar ancak dengeli beslenme sağlamazlar. Restoranda sunulan menüler geniş bir müşteri kitlesine hitap etmelidir</a:t>
            </a:r>
            <a:r>
              <a:rPr lang="tr-TR" dirty="0" smtClean="0"/>
              <a:t>.</a:t>
            </a:r>
            <a:br>
              <a:rPr lang="tr-TR" dirty="0" smtClean="0"/>
            </a:br>
            <a:r>
              <a:rPr lang="tr-TR" dirty="0" smtClean="0"/>
              <a:t/>
            </a:r>
            <a:br>
              <a:rPr lang="tr-TR" dirty="0" smtClean="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Ekonomik Yönden Uygunluğu </a:t>
            </a:r>
            <a:r>
              <a:rPr lang="tr-TR" dirty="0" smtClean="0"/>
              <a:t>: Menüyü hazırlarken unutulmaması gereken bir diğer konuda en iyi menü, en güzel ve pahalı yemeklerden oluşan menü değildir. Her yemek herkes tarafından sevilmeyebilir. Menü hem müşteriler açısından hem de işletme açısından değerlendirilmelidir.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Hazırlanacak menü müşterileri maddi açıdan da sıkıntıya sokmamalıdır. Bunun için hedef kitle çok iyi şekilde analiz edilerek genel yapısı ( </a:t>
            </a:r>
            <a:r>
              <a:rPr lang="tr-TR" dirty="0" err="1" smtClean="0"/>
              <a:t>sosyo</a:t>
            </a:r>
            <a:r>
              <a:rPr lang="tr-TR" dirty="0" smtClean="0"/>
              <a:t>-ekonomik ve demografik ), ihtiyaç ve beklentileri belirlenmelidir.</a:t>
            </a:r>
            <a:br>
              <a:rPr lang="tr-TR" dirty="0" smtClean="0"/>
            </a:br>
            <a:r>
              <a:rPr lang="tr-TR" dirty="0" smtClean="0"/>
              <a:t/>
            </a:r>
            <a:br>
              <a:rPr lang="tr-TR" dirty="0" smtClean="0"/>
            </a:b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Bölgesel ve Kültürel Özellikler </a:t>
            </a:r>
            <a:r>
              <a:rPr lang="tr-TR" dirty="0" smtClean="0"/>
              <a:t>: Menü hazırlanırken seçilen yemeklerin o bölgede yaşayan insanların damak tadına hitap etmeli ve kültürel özellikler göz önünde bulundurulmalıdır.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Ör</a:t>
            </a:r>
            <a:r>
              <a:rPr lang="tr-TR" dirty="0" smtClean="0"/>
              <a:t>: Bol baharatlı ve acılı yemekler Gaziantep </a:t>
            </a:r>
            <a:r>
              <a:rPr lang="tr-TR" dirty="0" err="1" smtClean="0"/>
              <a:t>restorantında</a:t>
            </a:r>
            <a:r>
              <a:rPr lang="tr-TR" dirty="0" smtClean="0"/>
              <a:t> ilgi görürken aynı yemekler İzmit restoranında ilgi görmeyebilir. Ancak yemek seçimi yapılırken spesiyal olarak yöresel yemeklere yer verilebilir.</a:t>
            </a:r>
            <a:br>
              <a:rPr lang="tr-TR" dirty="0" smtClean="0"/>
            </a:br>
            <a:r>
              <a:rPr lang="tr-TR" dirty="0" smtClean="0"/>
              <a:t/>
            </a:r>
            <a:br>
              <a:rPr lang="tr-TR" dirty="0" smtClean="0"/>
            </a:b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İşletmenin Olanakları </a:t>
            </a:r>
            <a:r>
              <a:rPr lang="tr-TR" dirty="0" smtClean="0"/>
              <a:t>: Menü hazırlarken işletmenin teknik olanakları ve personel durumu göz önünde bulundurulmalıdır. Mutfağın donanımı, fırınların ve ocakların kapasitesi, saklama ve muhafaza olanakları gibi. Personelin bilgi, becerisi ve sayısı da dikkate alınması gereken önemli noktalardan biridir.</a:t>
            </a:r>
            <a:br>
              <a:rPr lang="tr-TR" dirty="0" smtClean="0"/>
            </a:br>
            <a:r>
              <a:rPr lang="tr-TR" dirty="0" smtClean="0"/>
              <a:t/>
            </a:r>
            <a:br>
              <a:rPr lang="tr-TR" dirty="0" smtClean="0"/>
            </a:b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Menü Planlaması zaman, emek ve bilgi işidir. Menünün sunumundan en az bir hafta önce yukarıda belirtilen kriterler dahilinde </a:t>
            </a:r>
            <a:r>
              <a:rPr lang="tr-TR" dirty="0" smtClean="0"/>
              <a:t>menü </a:t>
            </a:r>
            <a:r>
              <a:rPr lang="tr-TR" dirty="0" smtClean="0"/>
              <a:t>planlamasının yapılması gerekir. Bu kriterleri belirlemek, en iyi planlamayı ve en sağlıklı kalite ve maliyet kontrolünü sağladığı gibi aynı yiyeceklerin tekrar tekrar servis edilmesini de engellemektedir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80728"/>
            <a:ext cx="8229600" cy="3168352"/>
          </a:xfrm>
        </p:spPr>
        <p:txBody>
          <a:bodyPr/>
          <a:lstStyle/>
          <a:p>
            <a:r>
              <a:rPr lang="tr-TR" dirty="0" smtClean="0"/>
              <a:t>Değişmeyen tek şey değişmektir</a:t>
            </a:r>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Menüyü planlayan kişilerin yiyeceklerin normal karışımı ve temel özellikleri hakkında bilgi sahibi olmaları gerekmektedir.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Menülerin gerektiği gibi planlanabilmesi için özel </a:t>
            </a:r>
            <a:r>
              <a:rPr lang="tr-TR" dirty="0" err="1" smtClean="0"/>
              <a:t>faliyetleri</a:t>
            </a:r>
            <a:r>
              <a:rPr lang="tr-TR" dirty="0" smtClean="0"/>
              <a:t>, bayramları vs. hatırlatıcı nitelikte dosyanın bulunması faydalı olur. Ayrıca menü için uyarı niteliğinde bir defter tutularak geçmiş tarihlerde müşteriler tarafından beğenilen yemekler, özel günlerde uygulanan menüler, bozulan miktarlar menü planlamasında dikkate alınması gereken noktalardır. </a:t>
            </a:r>
            <a:br>
              <a:rPr lang="tr-TR" dirty="0" smtClean="0"/>
            </a:br>
            <a:r>
              <a:rPr lang="tr-TR" dirty="0" smtClean="0"/>
              <a:t/>
            </a:r>
            <a:br>
              <a:rPr lang="tr-TR" dirty="0" smtClean="0"/>
            </a:b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Menü Planlamasında ayrıca</a:t>
            </a:r>
            <a:endParaRPr lang="tr-TR" dirty="0"/>
          </a:p>
        </p:txBody>
      </p:sp>
      <p:sp>
        <p:nvSpPr>
          <p:cNvPr id="3" name="2 İçerik Yer Tutucusu"/>
          <p:cNvSpPr>
            <a:spLocks noGrp="1"/>
          </p:cNvSpPr>
          <p:nvPr>
            <p:ph idx="1"/>
          </p:nvPr>
        </p:nvSpPr>
        <p:spPr/>
        <p:txBody>
          <a:bodyPr/>
          <a:lstStyle/>
          <a:p>
            <a:r>
              <a:rPr lang="tr-TR" dirty="0" smtClean="0"/>
              <a:t>Menüde basit yiyeceklerin yer alması daha uygun olur. Çünkü, sade, iyi pişmiş ve güzel sunulan yiyecekler çoğu kez süslü ve karışık yiyeceklerden daha fazla talep görür.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Menüde birbirlerinden farklı usullerde pişirilmiş yemekler ( kızartma, buğulama, haşlama vs. ) olmalıdır. Aynı teknikle pişirilen yiyecekler menüyü verimsizleştirir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Çeşitli yiyeceklere eş tat sağlayan baharat ve soslar aynı menüde verilmemelidir. Mönüde renk uyumunda dikkat etmek gerekir. Ör: Sadece kırmızı soslardan hazırlanan yemeklerin aynı öğün içinde verilmesi doğru değildir. Yiyeceklerin renkleri birbirleri ile uyumlu ve dengeli olmalıdır. </a:t>
            </a:r>
            <a:br>
              <a:rPr lang="tr-TR" dirty="0" smtClean="0"/>
            </a:b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Menüde hazırlanacak yemeklerin dokuları da birbirlerinden farklı olmalıdır. Ör: Ispanak ve pazı veya mercimek ve ezogelin çorbaları aynı gün menüye konulmamalıdır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Menüdeki yemeklerin görünümleri de birbirinden farklı olmalıdır. Ör: Tas Kebap ile Dana Gulaş aynı gün menüye konulmamalıdır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Menüdeki yemeklerin yoğunlukları da birbirlerinden farklı olmalıdır. Ör: Domates Çorba ve Salçalı Köfte gibi.</a:t>
            </a:r>
            <a:br>
              <a:rPr lang="tr-TR" dirty="0" smtClean="0"/>
            </a:b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MENÜ YAPILIRKEN DİKKAT EDİLECEK HUSUSLAR ŞUNLARDIR</a:t>
            </a:r>
            <a:endParaRPr lang="tr-TR" dirty="0"/>
          </a:p>
        </p:txBody>
      </p:sp>
      <p:sp>
        <p:nvSpPr>
          <p:cNvPr id="3" name="2 İçerik Yer Tutucusu"/>
          <p:cNvSpPr>
            <a:spLocks noGrp="1"/>
          </p:cNvSpPr>
          <p:nvPr>
            <p:ph idx="1"/>
          </p:nvPr>
        </p:nvSpPr>
        <p:spPr/>
        <p:txBody>
          <a:bodyPr/>
          <a:lstStyle/>
          <a:p>
            <a:r>
              <a:rPr lang="tr-TR" dirty="0" smtClean="0"/>
              <a:t>-Menü yaparken, menünün kullanım suresi tespit </a:t>
            </a:r>
            <a:r>
              <a:rPr lang="tr-TR" dirty="0" smtClean="0"/>
              <a:t>edilmelidir</a:t>
            </a:r>
          </a:p>
          <a:p>
            <a:r>
              <a:rPr lang="tr-TR" dirty="0" smtClean="0"/>
              <a:t>Menüde </a:t>
            </a:r>
            <a:r>
              <a:rPr lang="tr-TR" dirty="0" smtClean="0"/>
              <a:t>kullanılacak malzemenin devamlı </a:t>
            </a:r>
            <a:r>
              <a:rPr lang="tr-TR" dirty="0" smtClean="0"/>
              <a:t>temini</a:t>
            </a:r>
          </a:p>
          <a:p>
            <a:r>
              <a:rPr lang="tr-TR" dirty="0" smtClean="0"/>
              <a:t>İşletmeye gelecek müşterilerin </a:t>
            </a:r>
            <a:r>
              <a:rPr lang="tr-TR" dirty="0" smtClean="0"/>
              <a:t>seviyesi</a:t>
            </a:r>
          </a:p>
          <a:p>
            <a:r>
              <a:rPr lang="tr-TR" dirty="0" smtClean="0"/>
              <a:t>Çevredeki tesislerin göz önünde bulundurulması</a:t>
            </a:r>
            <a:br>
              <a:rPr lang="tr-TR" dirty="0" smtClean="0"/>
            </a:br>
            <a:endParaRPr lang="tr-TR" dirty="0" smtClean="0"/>
          </a:p>
          <a:p>
            <a:endParaRPr lang="tr-TR"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a:t>
            </a:r>
            <a:r>
              <a:rPr lang="tr-TR" dirty="0" smtClean="0"/>
              <a:t>Menünün uygulayıcısıyla müştereken hazırlanmalıdır</a:t>
            </a:r>
            <a:br>
              <a:rPr lang="tr-TR" dirty="0" smtClean="0"/>
            </a:br>
            <a:r>
              <a:rPr lang="tr-TR" dirty="0" smtClean="0"/>
              <a:t>-</a:t>
            </a:r>
            <a:r>
              <a:rPr lang="tr-TR" dirty="0" smtClean="0"/>
              <a:t>Menü yapılırken çok iyi düşünülerek yapılmalıdır</a:t>
            </a:r>
            <a:br>
              <a:rPr lang="tr-TR" dirty="0" smtClean="0"/>
            </a:br>
            <a:r>
              <a:rPr lang="tr-TR" dirty="0" smtClean="0"/>
              <a:t>-</a:t>
            </a:r>
            <a:r>
              <a:rPr lang="tr-TR" dirty="0" smtClean="0"/>
              <a:t>Maliyeti iş yerine, fiyatı da müşteriye uygun olmalıdır</a:t>
            </a:r>
            <a:br>
              <a:rPr lang="tr-TR" dirty="0" smtClean="0"/>
            </a:br>
            <a:r>
              <a:rPr lang="tr-TR" dirty="0" smtClean="0"/>
              <a:t>-</a:t>
            </a:r>
            <a:r>
              <a:rPr lang="tr-TR" dirty="0" smtClean="0"/>
              <a:t>Menü şık, iyi basılmış ve okunaklı olmalıdır</a:t>
            </a:r>
            <a:br>
              <a:rPr lang="tr-TR" dirty="0" smtClean="0"/>
            </a:br>
            <a:r>
              <a:rPr lang="tr-TR" dirty="0" smtClean="0"/>
              <a:t>-</a:t>
            </a:r>
            <a:r>
              <a:rPr lang="tr-TR" dirty="0" smtClean="0"/>
              <a:t>Tüketimi az olan yemekler mönüye konmamalıdır</a:t>
            </a:r>
            <a:br>
              <a:rPr lang="tr-TR" dirty="0" smtClean="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Günümüzde en fazla konuşulan dengeli beslenme konularını çok yakından takip </a:t>
            </a:r>
            <a:r>
              <a:rPr lang="tr-TR" dirty="0" smtClean="0"/>
              <a:t>etmeli gereken </a:t>
            </a:r>
            <a:r>
              <a:rPr lang="tr-TR" dirty="0" smtClean="0"/>
              <a:t>önlemlerin alınmasında etken olmak gerekir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-Menüde </a:t>
            </a:r>
            <a:r>
              <a:rPr lang="tr-TR" dirty="0" smtClean="0"/>
              <a:t>çok fazla çeşit olması hüner değildir</a:t>
            </a:r>
            <a:br>
              <a:rPr lang="tr-TR" dirty="0" smtClean="0"/>
            </a:br>
            <a:r>
              <a:rPr lang="tr-TR" dirty="0" smtClean="0"/>
              <a:t>-Çabuk </a:t>
            </a:r>
            <a:r>
              <a:rPr lang="tr-TR" dirty="0" smtClean="0"/>
              <a:t>bozulacak yiyecekler menüde yer almamalıdır.Fiyatlan yüksek, talepleri az olabilir dolayısıyla hazırlanan porsiyonlar saklamayabilir.</a:t>
            </a:r>
            <a:br>
              <a:rPr lang="tr-TR" dirty="0" smtClean="0"/>
            </a:br>
            <a:r>
              <a:rPr lang="tr-TR" dirty="0" smtClean="0"/>
              <a:t>-Aşçıbaşının </a:t>
            </a:r>
            <a:r>
              <a:rPr lang="tr-TR" dirty="0" smtClean="0"/>
              <a:t>görevi de menüdeki tüm yemeklerin reçetelerini hazırlayıp maliyet değerlendirmesi için </a:t>
            </a:r>
            <a:r>
              <a:rPr lang="tr-TR" dirty="0" err="1" smtClean="0"/>
              <a:t>cost</a:t>
            </a:r>
            <a:r>
              <a:rPr lang="tr-TR" dirty="0" smtClean="0"/>
              <a:t> </a:t>
            </a:r>
            <a:r>
              <a:rPr lang="tr-TR" dirty="0" err="1" smtClean="0"/>
              <a:t>control</a:t>
            </a:r>
            <a:r>
              <a:rPr lang="tr-TR" dirty="0" smtClean="0"/>
              <a:t> görevlisine vermektir</a:t>
            </a:r>
            <a:br>
              <a:rPr lang="tr-TR" dirty="0" smtClean="0"/>
            </a:b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-Reçeteler </a:t>
            </a:r>
            <a:r>
              <a:rPr lang="tr-TR" dirty="0" smtClean="0"/>
              <a:t>düzenlendikten sonra yemeklerin aynı standart da çıkmasını sağlamak için örnek hazırlanır ve resimleri çekilir</a:t>
            </a:r>
            <a:br>
              <a:rPr lang="tr-TR" dirty="0" smtClean="0"/>
            </a:br>
            <a:r>
              <a:rPr lang="tr-TR" dirty="0" smtClean="0"/>
              <a:t>-Menüde </a:t>
            </a:r>
            <a:r>
              <a:rPr lang="tr-TR" dirty="0" smtClean="0"/>
              <a:t>yer alan yemeklerin maliyetleri değerlendirilir</a:t>
            </a:r>
            <a:br>
              <a:rPr lang="tr-TR" dirty="0" smtClean="0"/>
            </a:br>
            <a:r>
              <a:rPr lang="tr-TR" dirty="0" smtClean="0"/>
              <a:t>-</a:t>
            </a:r>
            <a:r>
              <a:rPr lang="tr-TR" dirty="0" err="1" smtClean="0"/>
              <a:t>Cost</a:t>
            </a:r>
            <a:r>
              <a:rPr lang="tr-TR" dirty="0" smtClean="0"/>
              <a:t> </a:t>
            </a:r>
            <a:r>
              <a:rPr lang="tr-TR" dirty="0" err="1" smtClean="0"/>
              <a:t>control</a:t>
            </a:r>
            <a:r>
              <a:rPr lang="tr-TR" dirty="0" smtClean="0"/>
              <a:t> görevlisi tarafından yiyecek içecek müdürüne sunulur</a:t>
            </a:r>
            <a:br>
              <a:rPr lang="tr-TR" dirty="0" smtClean="0"/>
            </a:br>
            <a:r>
              <a:rPr lang="tr-TR" dirty="0" smtClean="0"/>
              <a:t>-Yiyecek </a:t>
            </a:r>
            <a:r>
              <a:rPr lang="tr-TR" dirty="0" smtClean="0"/>
              <a:t>ve içecek müdürü kontrolünü yaptıktan sonra Genel Müdürün görüşü alınarak uygulamaya sokulur</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MENÜ ÇEŞİTLERİ </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Ana menü, Ala-</a:t>
            </a:r>
            <a:r>
              <a:rPr lang="tr-TR" dirty="0" err="1" smtClean="0"/>
              <a:t>carte</a:t>
            </a:r>
            <a:r>
              <a:rPr lang="tr-TR" dirty="0" smtClean="0"/>
              <a:t> denilen bu mönü bir iş yerinin ahi ay yada bir yıl kullandığı yemek çeşitlerini kapsar</a:t>
            </a:r>
          </a:p>
          <a:p>
            <a:r>
              <a:rPr lang="tr-TR" dirty="0" smtClean="0"/>
              <a:t>Kokteyl parti menüsü </a:t>
            </a:r>
          </a:p>
          <a:p>
            <a:r>
              <a:rPr lang="tr-TR" dirty="0" smtClean="0"/>
              <a:t>Diyet menüsü</a:t>
            </a:r>
          </a:p>
          <a:p>
            <a:r>
              <a:rPr lang="tr-TR" dirty="0" smtClean="0"/>
              <a:t>Kokteyl </a:t>
            </a:r>
            <a:r>
              <a:rPr lang="tr-TR" dirty="0" err="1" smtClean="0"/>
              <a:t>prolanje</a:t>
            </a:r>
            <a:r>
              <a:rPr lang="tr-TR" dirty="0" smtClean="0"/>
              <a:t> menüsü</a:t>
            </a:r>
          </a:p>
          <a:p>
            <a:r>
              <a:rPr lang="tr-TR" dirty="0" smtClean="0"/>
              <a:t>Fiks menü</a:t>
            </a:r>
          </a:p>
          <a:p>
            <a:r>
              <a:rPr lang="tr-TR" dirty="0" smtClean="0"/>
              <a:t>Brunch menüsü </a:t>
            </a:r>
          </a:p>
          <a:p>
            <a:r>
              <a:rPr lang="tr-TR" dirty="0" smtClean="0"/>
              <a:t>İftar menüsü</a:t>
            </a:r>
          </a:p>
          <a:p>
            <a:r>
              <a:rPr lang="tr-TR" dirty="0" smtClean="0"/>
              <a:t>Sahur menüsü</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Açık büfe menüsü</a:t>
            </a:r>
          </a:p>
          <a:p>
            <a:r>
              <a:rPr lang="tr-TR" dirty="0" smtClean="0"/>
              <a:t>Çay büfesi menüsü </a:t>
            </a:r>
          </a:p>
          <a:p>
            <a:r>
              <a:rPr lang="tr-TR" dirty="0" smtClean="0"/>
              <a:t>Oda servisi menüsü</a:t>
            </a:r>
          </a:p>
          <a:p>
            <a:r>
              <a:rPr lang="tr-TR" dirty="0" smtClean="0"/>
              <a:t>Ziyafet menüleri</a:t>
            </a:r>
          </a:p>
          <a:p>
            <a:r>
              <a:rPr lang="tr-TR" dirty="0" smtClean="0"/>
              <a:t>Kahvaltı menüleri</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Özel gün menüleri,özel gün yemekleri ülkelerin kültürlerine göre değişir. </a:t>
            </a:r>
            <a:r>
              <a:rPr lang="tr-TR" smtClean="0"/>
              <a:t>Örneğin; Türkiye de doğum günü, sünnet, nişan yemeği ,düğün yemeği, cenaze evi yemeği, Hacı yemeği gibi dinsel anlamda da özel gün yemekleri düzenlenmektedir</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Mesela; </a:t>
            </a:r>
            <a:r>
              <a:rPr lang="tr-TR" dirty="0" smtClean="0"/>
              <a:t>menüde </a:t>
            </a:r>
            <a:r>
              <a:rPr lang="tr-TR" dirty="0" smtClean="0"/>
              <a:t>yer alan yemeklerin kalorilerini de belirterek daha çağdaş bir </a:t>
            </a:r>
            <a:r>
              <a:rPr lang="tr-TR" dirty="0" smtClean="0"/>
              <a:t>menü </a:t>
            </a:r>
            <a:r>
              <a:rPr lang="tr-TR" dirty="0" smtClean="0"/>
              <a:t>hazırlayabiliriz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MENÜ TANIMI</a:t>
            </a:r>
            <a:endParaRPr lang="tr-TR" dirty="0"/>
          </a:p>
        </p:txBody>
      </p:sp>
      <p:sp>
        <p:nvSpPr>
          <p:cNvPr id="3" name="2 İçerik Yer Tutucusu"/>
          <p:cNvSpPr>
            <a:spLocks noGrp="1"/>
          </p:cNvSpPr>
          <p:nvPr>
            <p:ph idx="1"/>
          </p:nvPr>
        </p:nvSpPr>
        <p:spPr/>
        <p:txBody>
          <a:bodyPr>
            <a:normAutofit/>
          </a:bodyPr>
          <a:lstStyle/>
          <a:p>
            <a:endParaRPr lang="tr-TR" dirty="0" smtClean="0"/>
          </a:p>
          <a:p>
            <a:pPr>
              <a:buNone/>
            </a:pPr>
            <a:r>
              <a:rPr lang="tr-TR" dirty="0" smtClean="0"/>
              <a:t>     </a:t>
            </a:r>
            <a:r>
              <a:rPr lang="tr-TR" sz="4800" dirty="0" smtClean="0"/>
              <a:t>insanların </a:t>
            </a:r>
            <a:r>
              <a:rPr lang="tr-TR" sz="4800" dirty="0" smtClean="0"/>
              <a:t>okuyarak kendilerine uygun yemeği kağıt üzerinde seçmelerine vasıta olan, önceden hazırlanmış yemek listesidir.</a:t>
            </a:r>
            <a:endParaRPr lang="tr-TR"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sz="4400" dirty="0" smtClean="0"/>
              <a:t>Menü kelimesi </a:t>
            </a:r>
            <a:r>
              <a:rPr lang="tr-TR" sz="4400" dirty="0" err="1" smtClean="0"/>
              <a:t>Fransız’cadan</a:t>
            </a:r>
            <a:r>
              <a:rPr lang="tr-TR" sz="4400" dirty="0" smtClean="0"/>
              <a:t> dilimize geçmiş olup sözlük anlamı detay, ayrıntı anlamına gelmektedir. Herhangi bir bütünü meydana getiren parçacıklar, bölümler, alt bölümler menü olarak ifade edilir</a:t>
            </a:r>
            <a:endParaRPr lang="tr-TR"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Gastronomide</a:t>
            </a:r>
            <a:r>
              <a:rPr lang="tr-TR" sz="4000" dirty="0" smtClean="0"/>
              <a:t> ( Yiyecek ve İçecek Bilimi / Sanatı ) menü değişik anlamlarda kullanılmaktadır. Yiyeceklerin özelliklerine göre birbirlerine uyumlu gruplar halinde sıralanmalarına menü denir</a:t>
            </a:r>
            <a:endParaRPr lang="tr-TR"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sz="4000" dirty="0" smtClean="0"/>
              <a:t>Bir yemek grubuna menü diyebilmek için aranacak bir başka özellik ise menüyü meydana getiren yemeklerin servis sırasına göre dizilmesi ve bu sıraya göre servis yapılmasıdır.Müşteri açısından menüyü hazırlayıp servis etmenin amacı ihtiyaç duyulan besin maddelerini çok yönlü ve düzenli bir şekilde karşılamaktır. </a:t>
            </a:r>
            <a:br>
              <a:rPr lang="tr-TR" sz="4000" dirty="0" smtClean="0"/>
            </a:br>
            <a:r>
              <a:rPr lang="tr-TR" sz="4000" dirty="0" smtClean="0"/>
              <a:t/>
            </a:r>
            <a:br>
              <a:rPr lang="tr-TR" sz="4000" dirty="0" smtClean="0"/>
            </a:br>
            <a:endParaRPr lang="tr-TR" sz="40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1282</Words>
  <Application>Microsoft Office PowerPoint</Application>
  <PresentationFormat>Ekran Gösterisi (4:3)</PresentationFormat>
  <Paragraphs>71</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MENÜ VE MENÜ PLANLAMASI</vt:lpstr>
      <vt:lpstr>Slayt 2</vt:lpstr>
      <vt:lpstr>Değişmeyen tek şey değişmektir</vt:lpstr>
      <vt:lpstr>Slayt 4</vt:lpstr>
      <vt:lpstr>Slayt 5</vt:lpstr>
      <vt:lpstr>MENÜ TANIMI</vt:lpstr>
      <vt:lpstr>Slayt 7</vt:lpstr>
      <vt:lpstr>Slayt 8</vt:lpstr>
      <vt:lpstr>Slayt 9</vt:lpstr>
      <vt:lpstr>menüyü hazırlayıp sunmanın amacı </vt:lpstr>
      <vt:lpstr>Slayt 11</vt:lpstr>
      <vt:lpstr>Slayt 12</vt:lpstr>
      <vt:lpstr>Slayt 13</vt:lpstr>
      <vt:lpstr>Menüleri üç başlık altında toplayabiliriz.</vt:lpstr>
      <vt:lpstr>Slayt 15</vt:lpstr>
      <vt:lpstr>Slayt 16</vt:lpstr>
      <vt:lpstr>Slayt 17</vt:lpstr>
      <vt:lpstr>Menü Planlaması</vt:lpstr>
      <vt:lpstr>Slayt 19</vt:lpstr>
      <vt:lpstr>Menü Planlamasında </vt:lpstr>
      <vt:lpstr>Slayt 21</vt:lpstr>
      <vt:lpstr>Slayt 22</vt:lpstr>
      <vt:lpstr>Slayt 23</vt:lpstr>
      <vt:lpstr>Slayt 24</vt:lpstr>
      <vt:lpstr>Slayt 25</vt:lpstr>
      <vt:lpstr>Slayt 26</vt:lpstr>
      <vt:lpstr>Slayt 27</vt:lpstr>
      <vt:lpstr>Slayt 28</vt:lpstr>
      <vt:lpstr>Slayt 29</vt:lpstr>
      <vt:lpstr>Slayt 30</vt:lpstr>
      <vt:lpstr>Slayt 31</vt:lpstr>
      <vt:lpstr>Menü Planlamasında ayrıca</vt:lpstr>
      <vt:lpstr>Slayt 33</vt:lpstr>
      <vt:lpstr>Slayt 34</vt:lpstr>
      <vt:lpstr>Slayt 35</vt:lpstr>
      <vt:lpstr>Slayt 36</vt:lpstr>
      <vt:lpstr>Slayt 37</vt:lpstr>
      <vt:lpstr>MENÜ YAPILIRKEN DİKKAT EDİLECEK HUSUSLAR ŞUNLARDIR</vt:lpstr>
      <vt:lpstr>Slayt 39</vt:lpstr>
      <vt:lpstr>Slayt 40</vt:lpstr>
      <vt:lpstr>Slayt 41</vt:lpstr>
      <vt:lpstr>MENÜ ÇEŞİTLERİ </vt:lpstr>
      <vt:lpstr>Slayt 43</vt:lpstr>
      <vt:lpstr>Slayt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MöNÜ VE MöNÜ PLANLAMASI</dc:title>
  <cp:lastModifiedBy>candas yüksel</cp:lastModifiedBy>
  <cp:revision>2</cp:revision>
  <dcterms:modified xsi:type="dcterms:W3CDTF">2011-05-31T11:52:14Z</dcterms:modified>
</cp:coreProperties>
</file>