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01.06.2011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01.06.2011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TURİZM HUKUKU</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TURİZM HUKUKU’ NUN ULUSLARARASI KAYNAKLARI</a:t>
            </a:r>
            <a:endParaRPr lang="tr-TR" dirty="0"/>
          </a:p>
        </p:txBody>
      </p:sp>
      <p:sp>
        <p:nvSpPr>
          <p:cNvPr id="3" name="2 İçerik Yer Tutucusu"/>
          <p:cNvSpPr>
            <a:spLocks noGrp="1"/>
          </p:cNvSpPr>
          <p:nvPr>
            <p:ph idx="1"/>
          </p:nvPr>
        </p:nvSpPr>
        <p:spPr/>
        <p:txBody>
          <a:bodyPr/>
          <a:lstStyle/>
          <a:p>
            <a:r>
              <a:rPr lang="tr-TR" dirty="0" smtClean="0"/>
              <a:t>İKİ TARAFLI ANLAŞMA: Bunlar turizm ilişkileri ile ilgili konuları çözmek için iki ülkenin aralarında yaptığı anlaşmalarıdır. Ülkemizin dış politikası gereği 43 ülke ile ikili turizm işbirliği anlaşması bulunmaktadır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ÇOK TARAFLI ANLAŞMALAR: İkiden fazla devletin imza koymasıyla yapılan anlaşmalardır.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ULUSAL TURİZM ÖRGÜTLERİ</a:t>
            </a:r>
            <a:endParaRPr lang="tr-TR" dirty="0"/>
          </a:p>
        </p:txBody>
      </p:sp>
      <p:sp>
        <p:nvSpPr>
          <p:cNvPr id="3" name="2 İçerik Yer Tutucusu"/>
          <p:cNvSpPr>
            <a:spLocks noGrp="1"/>
          </p:cNvSpPr>
          <p:nvPr>
            <p:ph idx="1"/>
          </p:nvPr>
        </p:nvSpPr>
        <p:spPr/>
        <p:txBody>
          <a:bodyPr>
            <a:normAutofit/>
          </a:bodyPr>
          <a:lstStyle/>
          <a:p>
            <a:r>
              <a:rPr lang="tr-TR" dirty="0" smtClean="0"/>
              <a:t>TURİZM BAKANLIĞI: Ülkemizde turizme yönelik ilk kural koyma çalışmaları 1890 yılında başlamıştır. 1923 yılında kurulan </a:t>
            </a:r>
            <a:r>
              <a:rPr lang="tr-TR" dirty="0" err="1" smtClean="0"/>
              <a:t>Seyyahin</a:t>
            </a:r>
            <a:r>
              <a:rPr lang="tr-TR" dirty="0" smtClean="0"/>
              <a:t> Cemiyeti öncü sayılacak bir kuruluştur. Kuruluş aynı zamanda Turing Kulübü adını almış günümüzde de Türkiye Turing ve Otomobil Kurumu olarak faaliyetlerini göstermektedir. </a:t>
            </a:r>
            <a:br>
              <a:rPr lang="tr-TR" dirty="0" smtClean="0"/>
            </a:br>
            <a:r>
              <a:rPr lang="tr-TR" dirty="0" smtClean="0"/>
              <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1963 yılında turizm konusunda özgür politikalar oluşturmak ve uygulanmak üzere Turizm ve Tanıtma Bakanlığı kurulmuştur. 1982 yılında Kültür ve Turizm Bakanlığı adını almış; 1989 yılında Turizm Bakanlığı adıyla çalışmalarına devam etmiştir.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Turizm Bakanlığı’ </a:t>
            </a:r>
            <a:r>
              <a:rPr lang="tr-TR" b="1" dirty="0" err="1" smtClean="0"/>
              <a:t>nın</a:t>
            </a:r>
            <a:r>
              <a:rPr lang="tr-TR" b="1" dirty="0" smtClean="0"/>
              <a:t> ana hizmet birimi beş bölümden oluşmaktadır</a:t>
            </a:r>
            <a:endParaRPr lang="tr-TR" b="1" dirty="0"/>
          </a:p>
        </p:txBody>
      </p:sp>
      <p:sp>
        <p:nvSpPr>
          <p:cNvPr id="3" name="2 İçerik Yer Tutucusu"/>
          <p:cNvSpPr>
            <a:spLocks noGrp="1"/>
          </p:cNvSpPr>
          <p:nvPr>
            <p:ph idx="1"/>
          </p:nvPr>
        </p:nvSpPr>
        <p:spPr/>
        <p:txBody>
          <a:bodyPr>
            <a:normAutofit/>
          </a:bodyPr>
          <a:lstStyle/>
          <a:p>
            <a:endParaRPr lang="tr-TR" dirty="0" smtClean="0"/>
          </a:p>
          <a:p>
            <a:endParaRPr lang="tr-TR" dirty="0" smtClean="0"/>
          </a:p>
          <a:p>
            <a:r>
              <a:rPr lang="tr-TR" dirty="0" smtClean="0"/>
              <a:t>1</a:t>
            </a:r>
            <a:r>
              <a:rPr lang="tr-TR" dirty="0" smtClean="0"/>
              <a:t>) Yatırımlar Genel </a:t>
            </a:r>
            <a:r>
              <a:rPr lang="tr-TR" dirty="0" smtClean="0"/>
              <a:t>Müdürlüğü</a:t>
            </a:r>
          </a:p>
          <a:p>
            <a:pPr>
              <a:buNone/>
            </a:pPr>
            <a:r>
              <a:rPr lang="tr-TR" dirty="0" smtClean="0"/>
              <a:t> </a:t>
            </a:r>
            <a:r>
              <a:rPr lang="tr-TR" dirty="0" smtClean="0"/>
              <a:t>   2</a:t>
            </a:r>
            <a:r>
              <a:rPr lang="tr-TR" dirty="0" smtClean="0"/>
              <a:t>) İşletmeler Genel Müdürlüğü</a:t>
            </a:r>
            <a:br>
              <a:rPr lang="tr-TR" dirty="0" smtClean="0"/>
            </a:br>
            <a:r>
              <a:rPr lang="tr-TR" dirty="0" smtClean="0"/>
              <a:t>3</a:t>
            </a:r>
            <a:r>
              <a:rPr lang="tr-TR" dirty="0" smtClean="0"/>
              <a:t>) Tanıtmalar Genel Müdürlüğü</a:t>
            </a:r>
            <a:br>
              <a:rPr lang="tr-TR" dirty="0" smtClean="0"/>
            </a:br>
            <a:r>
              <a:rPr lang="tr-TR" dirty="0" smtClean="0"/>
              <a:t>4</a:t>
            </a:r>
            <a:r>
              <a:rPr lang="tr-TR" dirty="0" smtClean="0"/>
              <a:t>) Turizm Eğitim Genel Müdürlüğü</a:t>
            </a:r>
            <a:br>
              <a:rPr lang="tr-TR" dirty="0" smtClean="0"/>
            </a:br>
            <a:r>
              <a:rPr lang="tr-TR" dirty="0" smtClean="0"/>
              <a:t>5</a:t>
            </a:r>
            <a:r>
              <a:rPr lang="tr-TR" dirty="0" smtClean="0"/>
              <a:t>) Dış İlişkiler Dairesi Başkanlığı</a:t>
            </a:r>
            <a:br>
              <a:rPr lang="tr-TR" dirty="0" smtClean="0"/>
            </a:b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TÜRKİYE KALKINMA BANKASI</a:t>
            </a:r>
            <a:br>
              <a:rPr lang="tr-TR" b="1" dirty="0" smtClean="0"/>
            </a:br>
            <a:endParaRPr lang="tr-TR" dirty="0"/>
          </a:p>
        </p:txBody>
      </p:sp>
      <p:sp>
        <p:nvSpPr>
          <p:cNvPr id="3" name="2 İçerik Yer Tutucusu"/>
          <p:cNvSpPr>
            <a:spLocks noGrp="1"/>
          </p:cNvSpPr>
          <p:nvPr>
            <p:ph idx="1"/>
          </p:nvPr>
        </p:nvSpPr>
        <p:spPr/>
        <p:txBody>
          <a:bodyPr/>
          <a:lstStyle/>
          <a:p>
            <a:r>
              <a:rPr lang="tr-TR" dirty="0" smtClean="0"/>
              <a:t>Özellikle yatırımların finansmanında DDT’ </a:t>
            </a:r>
            <a:r>
              <a:rPr lang="tr-TR" dirty="0" err="1" smtClean="0"/>
              <a:t>nin</a:t>
            </a:r>
            <a:r>
              <a:rPr lang="tr-TR" dirty="0" smtClean="0"/>
              <a:t> teşvik primlerinin uygulayıcısı durumundadır</a:t>
            </a:r>
            <a:r>
              <a:rPr lang="tr-TR" dirty="0" smtClean="0"/>
              <a:t>.</a:t>
            </a:r>
          </a:p>
          <a:p>
            <a:endParaRPr lang="tr-TR" dirty="0" smtClean="0"/>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BANKANIN FİNANSMAN FAALİYETLERİ</a:t>
            </a:r>
            <a:endParaRPr lang="tr-TR" dirty="0"/>
          </a:p>
        </p:txBody>
      </p:sp>
      <p:sp>
        <p:nvSpPr>
          <p:cNvPr id="3" name="2 İçerik Yer Tutucusu"/>
          <p:cNvSpPr>
            <a:spLocks noGrp="1"/>
          </p:cNvSpPr>
          <p:nvPr>
            <p:ph idx="1"/>
          </p:nvPr>
        </p:nvSpPr>
        <p:spPr/>
        <p:txBody>
          <a:bodyPr/>
          <a:lstStyle/>
          <a:p>
            <a:r>
              <a:rPr lang="tr-TR" dirty="0" smtClean="0"/>
              <a:t>Kredi tahsis edecek kuruluşlarda aranan koşullar: Bankaca herhangi bir yatırım projesine ilişkin kredi talebinin incelenebilmesi için öncelikle: Yatırımcının a.ş. olması  Yatırımını teşvik mevzuatı çerçevesinde kredilendirilebilir olması Firma hakkında yapılacak istihbarat sonuçları ve proje ile ilgili ekonomik, mali ve teknik değerlendirme sonuçlarının olumlu olması </a:t>
            </a:r>
            <a:r>
              <a:rPr lang="tr-TR" dirty="0" smtClean="0"/>
              <a:t>gerekir.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BANKANIN SAĞLADIĞI KREDİ TÜRLERİ</a:t>
            </a:r>
            <a:endParaRPr lang="tr-TR" dirty="0"/>
          </a:p>
        </p:txBody>
      </p:sp>
      <p:sp>
        <p:nvSpPr>
          <p:cNvPr id="3" name="2 İçerik Yer Tutucusu"/>
          <p:cNvSpPr>
            <a:spLocks noGrp="1"/>
          </p:cNvSpPr>
          <p:nvPr>
            <p:ph idx="1"/>
          </p:nvPr>
        </p:nvSpPr>
        <p:spPr/>
        <p:txBody>
          <a:bodyPr/>
          <a:lstStyle/>
          <a:p>
            <a:r>
              <a:rPr lang="tr-TR" dirty="0" smtClean="0"/>
              <a:t>KUR GARANTİSİZ DÖVİZ KREDİLERİ: Sözleşme tarihleri itibariyle ilgili ülkelerde geçerli olan faiz oranlarına tabii olup kaynak faizine banka komisyonu eklenmek suretiyle uygulanır. Kaynağına göre kur garantisiz döviz kredileri çeşitlere </a:t>
            </a:r>
            <a:r>
              <a:rPr lang="tr-TR" dirty="0" smtClean="0"/>
              <a:t>ayrılır: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A) KFV KAYNAKLI KREDİ: Türk yatırımcılarının Almanya’ </a:t>
            </a:r>
            <a:r>
              <a:rPr lang="tr-TR" dirty="0" err="1" smtClean="0"/>
              <a:t>daki</a:t>
            </a:r>
            <a:r>
              <a:rPr lang="tr-TR" dirty="0" smtClean="0"/>
              <a:t> bir ihracatçıdan yapacakları Alman </a:t>
            </a:r>
            <a:r>
              <a:rPr lang="tr-TR" dirty="0" err="1" smtClean="0"/>
              <a:t>orjinli</a:t>
            </a:r>
            <a:r>
              <a:rPr lang="tr-TR" dirty="0" smtClean="0"/>
              <a:t> makine, teçhizat ve montaj hizmetlerinin tamamında kullanılır. </a:t>
            </a:r>
            <a:br>
              <a:rPr lang="tr-TR" dirty="0" smtClean="0"/>
            </a:br>
            <a:r>
              <a:rPr lang="tr-TR" dirty="0" smtClean="0"/>
              <a:t/>
            </a:r>
            <a:br>
              <a:rPr lang="tr-TR" dirty="0" smtClean="0"/>
            </a:br>
            <a:r>
              <a:rPr lang="tr-TR" dirty="0" smtClean="0"/>
              <a:t>B) SWİSS BANK CORPARATİON KAYNAKLI KREDİ: Yukarıdaki işlemin İsviçre’ de gerçekleşmiş halidir. </a:t>
            </a:r>
            <a:br>
              <a:rPr lang="tr-TR" dirty="0" smtClean="0"/>
            </a:br>
            <a:r>
              <a:rPr lang="tr-TR" dirty="0" smtClean="0"/>
              <a:t/>
            </a:r>
            <a:br>
              <a:rPr lang="tr-TR" dirty="0" smtClean="0"/>
            </a:br>
            <a:r>
              <a:rPr lang="tr-TR" dirty="0" smtClean="0"/>
              <a:t>C) İSLAM KALKINMA BANKASINDAN KİRALAMA VE TAKSİTLİ SATIŞ KREDİSİ</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İÇ </a:t>
            </a:r>
            <a:r>
              <a:rPr lang="tr-TR" dirty="0" smtClean="0"/>
              <a:t>KREDİLER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 ORTA VADELİ YATIRIM VE İŞLETME KREDİLERİ: Yatırımların finansmanında işletme sermayesinin ihtiyaçlarının karşılanmasında kullanılır. </a:t>
            </a:r>
            <a:br>
              <a:rPr lang="tr-TR" dirty="0" smtClean="0"/>
            </a:br>
            <a:r>
              <a:rPr lang="tr-TR" dirty="0" smtClean="0"/>
              <a:t/>
            </a:r>
            <a:br>
              <a:rPr lang="tr-TR" dirty="0" smtClean="0"/>
            </a:br>
            <a:r>
              <a:rPr lang="tr-TR" dirty="0" smtClean="0"/>
              <a:t>B) KREDİ ÖZEL FONU II. : Türk işçi şirketlerinin yapacakları yatırımlarda kullandırılır.</a:t>
            </a:r>
            <a:br>
              <a:rPr lang="tr-TR" dirty="0" smtClean="0"/>
            </a:br>
            <a:r>
              <a:rPr lang="tr-TR" dirty="0" smtClean="0"/>
              <a:t/>
            </a:r>
            <a:br>
              <a:rPr lang="tr-TR" dirty="0" smtClean="0"/>
            </a:br>
            <a:r>
              <a:rPr lang="tr-TR" dirty="0" smtClean="0"/>
              <a:t>C) KAMU ORTAKLIĞI FONU KAYNAKLI KREDİLER: Sadece a.ş. statüsündeki şirketlere kullandırılır.</a:t>
            </a:r>
            <a:br>
              <a:rPr lang="tr-TR" dirty="0" smtClean="0"/>
            </a:br>
            <a:r>
              <a:rPr lang="tr-TR" dirty="0" smtClean="0"/>
              <a:t/>
            </a:r>
            <a:br>
              <a:rPr lang="tr-TR" dirty="0" smtClean="0"/>
            </a:br>
            <a:r>
              <a:rPr lang="tr-TR" dirty="0" smtClean="0"/>
              <a:t>D) TEŞVİK FONU KAYNAKLI KREDİ</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 hizmet endüstrisi olan turizm olayını düzenleyen turizm kurallarının toplamından ibaret bir hukuk </a:t>
            </a:r>
            <a:r>
              <a:rPr lang="tr-TR" dirty="0" smtClean="0"/>
              <a:t>dalıdır</a:t>
            </a:r>
          </a:p>
          <a:p>
            <a:r>
              <a:rPr lang="tr-TR" dirty="0" smtClean="0"/>
              <a:t>Bir başka tanımda ise Turizm Hukuku; turisti ve turizm endüstrisi kuruluşlarını etkileyen kurallar topluluğudur.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FİNANSAL KİRALAMA (LEASİNG): Yatırımcının ihtiyaç duyduğu yatırım malının bir finansal kiralama kuruluşu tarafından satın alınarak yatırımcıya belli bir süre ve ücretle kiralanmasıdır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TİCARİ KREDİLER: Kısa vadeli finansman gereksinmelerinin karşılanması için kullanılır. İki çeşittir: nakit krediler, gayri nakit krediler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ULUSLARARASI TURİZM ÖRGÜTLERİ</a:t>
            </a:r>
            <a:endParaRPr lang="tr-TR" dirty="0"/>
          </a:p>
        </p:txBody>
      </p:sp>
      <p:sp>
        <p:nvSpPr>
          <p:cNvPr id="3" name="2 İçerik Yer Tutucusu"/>
          <p:cNvSpPr>
            <a:spLocks noGrp="1"/>
          </p:cNvSpPr>
          <p:nvPr>
            <p:ph idx="1"/>
          </p:nvPr>
        </p:nvSpPr>
        <p:spPr/>
        <p:txBody>
          <a:bodyPr/>
          <a:lstStyle/>
          <a:p>
            <a:r>
              <a:rPr lang="tr-TR" dirty="0" smtClean="0"/>
              <a:t>1) WTO (DÜNYA TURİZM ÖRGÜTÜ): 1970’ de Madrid’ </a:t>
            </a:r>
            <a:r>
              <a:rPr lang="tr-TR" dirty="0" err="1" smtClean="0"/>
              <a:t>te</a:t>
            </a:r>
            <a:r>
              <a:rPr lang="tr-TR" dirty="0" smtClean="0"/>
              <a:t> kurulmuştur. Ülkemiz 1973</a:t>
            </a:r>
            <a:br>
              <a:rPr lang="tr-TR" dirty="0" smtClean="0"/>
            </a:br>
            <a:r>
              <a:rPr lang="tr-TR" dirty="0" smtClean="0"/>
              <a:t>yılında katılmıştır. </a:t>
            </a:r>
            <a:br>
              <a:rPr lang="tr-TR" dirty="0" smtClean="0"/>
            </a:br>
            <a:r>
              <a:rPr lang="tr-TR" dirty="0" smtClean="0"/>
              <a:t>Örgütün faaliyetleri: a) Kalkınma için işbirliği</a:t>
            </a:r>
            <a:br>
              <a:rPr lang="tr-TR" dirty="0" smtClean="0"/>
            </a:br>
            <a:r>
              <a:rPr lang="tr-TR" dirty="0" smtClean="0"/>
              <a:t>b) Eğitim ve öğretim</a:t>
            </a:r>
            <a:br>
              <a:rPr lang="tr-TR" dirty="0" smtClean="0"/>
            </a:br>
            <a:r>
              <a:rPr lang="tr-TR" dirty="0" smtClean="0"/>
              <a:t>c) Çevre ve planlama </a:t>
            </a:r>
            <a:br>
              <a:rPr lang="tr-TR" dirty="0" smtClean="0"/>
            </a:br>
            <a:r>
              <a:rPr lang="tr-TR" dirty="0" smtClean="0"/>
              <a:t>d) Turizm hizmetlerinin kalitesi</a:t>
            </a:r>
            <a:br>
              <a:rPr lang="tr-TR" dirty="0" smtClean="0"/>
            </a:br>
            <a:r>
              <a:rPr lang="tr-TR" dirty="0" smtClean="0"/>
              <a:t>e) İstatistikler ve pazar araştırması</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2) IATA (ULUSLARARASI HAVA ULAŞIM BİRLİĞİ): 1945’ de Küba’ da kurulmuştur</a:t>
            </a:r>
            <a:r>
              <a:rPr lang="tr-TR" dirty="0" smtClean="0"/>
              <a:t>.</a:t>
            </a:r>
          </a:p>
          <a:p>
            <a:r>
              <a:rPr lang="tr-TR" dirty="0" smtClean="0"/>
              <a:t>3) AH&amp;MA (AMERİKAN HOTEL VE MOTEL BİRLİĞİ</a:t>
            </a:r>
            <a:r>
              <a:rPr lang="tr-TR" dirty="0" smtClean="0"/>
              <a:t>)</a:t>
            </a:r>
          </a:p>
          <a:p>
            <a:r>
              <a:rPr lang="tr-TR" dirty="0" smtClean="0"/>
              <a:t>4) WATA (DÜNYA SEYAHAT ACENTALARI DERNEĞİ)</a:t>
            </a:r>
            <a:br>
              <a:rPr lang="tr-TR" dirty="0" smtClean="0"/>
            </a:b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ULUSAL TURİZM ÖRGÜTLERİ</a:t>
            </a:r>
            <a:endParaRPr lang="tr-TR" dirty="0"/>
          </a:p>
        </p:txBody>
      </p:sp>
      <p:sp>
        <p:nvSpPr>
          <p:cNvPr id="3" name="2 İçerik Yer Tutucusu"/>
          <p:cNvSpPr>
            <a:spLocks noGrp="1"/>
          </p:cNvSpPr>
          <p:nvPr>
            <p:ph idx="1"/>
          </p:nvPr>
        </p:nvSpPr>
        <p:spPr/>
        <p:txBody>
          <a:bodyPr/>
          <a:lstStyle/>
          <a:p>
            <a:r>
              <a:rPr lang="tr-TR" dirty="0" smtClean="0"/>
              <a:t>1) TURSAB</a:t>
            </a:r>
            <a:br>
              <a:rPr lang="tr-TR" dirty="0" smtClean="0"/>
            </a:br>
            <a:r>
              <a:rPr lang="tr-TR" dirty="0" smtClean="0"/>
              <a:t>2) PROFOSYONEL TURİZM REHBERLERİ ODA VE DERNEKLERİ</a:t>
            </a:r>
            <a:br>
              <a:rPr lang="tr-TR" dirty="0" smtClean="0"/>
            </a:br>
            <a:r>
              <a:rPr lang="tr-TR" dirty="0" smtClean="0"/>
              <a:t>3) TURİSTİK OTELCİLER VE TURİZM İŞLETMECİLERİ BİRLİĞİ (TURTOB)</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YAT </a:t>
            </a:r>
            <a:r>
              <a:rPr lang="tr-TR" b="1" dirty="0" smtClean="0"/>
              <a:t>TURİZMİ HUKUKU</a:t>
            </a:r>
            <a:endParaRPr lang="tr-TR" dirty="0"/>
          </a:p>
        </p:txBody>
      </p:sp>
      <p:sp>
        <p:nvSpPr>
          <p:cNvPr id="3" name="2 İçerik Yer Tutucusu"/>
          <p:cNvSpPr>
            <a:spLocks noGrp="1"/>
          </p:cNvSpPr>
          <p:nvPr>
            <p:ph idx="1"/>
          </p:nvPr>
        </p:nvSpPr>
        <p:spPr/>
        <p:txBody>
          <a:bodyPr>
            <a:normAutofit lnSpcReduction="10000"/>
          </a:bodyPr>
          <a:lstStyle/>
          <a:p>
            <a:r>
              <a:rPr lang="tr-TR" dirty="0" smtClean="0"/>
              <a:t>Yat turizmi ile ilgili kurulan hukuki model konuyu 3 bölümde düzenlemiştir</a:t>
            </a:r>
            <a:r>
              <a:rPr lang="tr-TR" dirty="0" smtClean="0"/>
              <a:t>:</a:t>
            </a:r>
          </a:p>
          <a:p>
            <a:r>
              <a:rPr lang="tr-TR" dirty="0" smtClean="0"/>
              <a:t>1) Yat limanları ve çekek yerleri yatırım ve işletmeciliği</a:t>
            </a:r>
            <a:br>
              <a:rPr lang="tr-TR" dirty="0" smtClean="0"/>
            </a:br>
            <a:r>
              <a:rPr lang="tr-TR" dirty="0" smtClean="0"/>
              <a:t>2) Yerli ve yabancı yat işletmeciliği (</a:t>
            </a:r>
            <a:r>
              <a:rPr lang="tr-TR" dirty="0" err="1" smtClean="0"/>
              <a:t>yacht</a:t>
            </a:r>
            <a:r>
              <a:rPr lang="tr-TR" dirty="0" smtClean="0"/>
              <a:t> </a:t>
            </a:r>
            <a:r>
              <a:rPr lang="tr-TR" dirty="0" err="1" smtClean="0"/>
              <a:t>chartering</a:t>
            </a:r>
            <a:r>
              <a:rPr lang="tr-TR" dirty="0" smtClean="0"/>
              <a:t>) yatırım ve işletmeciliği</a:t>
            </a:r>
            <a:br>
              <a:rPr lang="tr-TR" dirty="0" smtClean="0"/>
            </a:br>
            <a:r>
              <a:rPr lang="tr-TR" dirty="0" smtClean="0"/>
              <a:t>3) Yerli ve yabancı bayraklı özel yatların giriş çıkış, seyir koşulları ve işlemleri</a:t>
            </a:r>
            <a:br>
              <a:rPr lang="tr-TR" dirty="0" smtClean="0"/>
            </a:b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Yat turizminin geliştirilmesi hakkında yönetmelik yat limanlarını büyüklükleri ve verdikleri hizmetin kapsamına göre 4 kategoriye ayrılmıştır: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 Ana Yat Limanı: En geniş bağlama kapasitesinin yanı sıra yatlara en kapsamlı hizmet verecek şekilde yapılır ve işletilir.</a:t>
            </a:r>
            <a:br>
              <a:rPr lang="tr-TR" dirty="0" smtClean="0"/>
            </a:br>
            <a:r>
              <a:rPr lang="tr-TR" dirty="0" smtClean="0"/>
              <a:t>2) Tabi Yat Limanı</a:t>
            </a:r>
            <a:br>
              <a:rPr lang="tr-TR" dirty="0" smtClean="0"/>
            </a:br>
            <a:r>
              <a:rPr lang="tr-TR" dirty="0" smtClean="0"/>
              <a:t>3) Yat Danışma Yeri</a:t>
            </a:r>
            <a:br>
              <a:rPr lang="tr-TR" dirty="0" smtClean="0"/>
            </a:br>
            <a:r>
              <a:rPr lang="tr-TR" dirty="0" smtClean="0"/>
              <a:t>4) Yat Çekek Yeri: Yatların kışlama olanaklarının en kısa zamanda ve en pratik şekilde sağlayan tesislerdir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AV </a:t>
            </a:r>
            <a:r>
              <a:rPr lang="tr-TR" b="1" dirty="0" smtClean="0"/>
              <a:t>TURİZMİ HUKUKU</a:t>
            </a:r>
            <a:endParaRPr lang="tr-TR" dirty="0"/>
          </a:p>
        </p:txBody>
      </p:sp>
      <p:sp>
        <p:nvSpPr>
          <p:cNvPr id="3" name="2 İçerik Yer Tutucusu"/>
          <p:cNvSpPr>
            <a:spLocks noGrp="1"/>
          </p:cNvSpPr>
          <p:nvPr>
            <p:ph idx="1"/>
          </p:nvPr>
        </p:nvSpPr>
        <p:spPr/>
        <p:txBody>
          <a:bodyPr/>
          <a:lstStyle/>
          <a:p>
            <a:r>
              <a:rPr lang="tr-TR" dirty="0" smtClean="0"/>
              <a:t>Av turizmi ile ilgili olarak iki yasa bulunmaktadır. </a:t>
            </a:r>
            <a:br>
              <a:rPr lang="tr-TR" dirty="0" smtClean="0"/>
            </a:br>
            <a:r>
              <a:rPr lang="tr-TR" dirty="0" smtClean="0"/>
              <a:t/>
            </a:r>
            <a:br>
              <a:rPr lang="tr-TR" dirty="0" smtClean="0"/>
            </a:br>
            <a:r>
              <a:rPr lang="tr-TR" dirty="0" smtClean="0"/>
              <a:t>1) 3167 sayılı Kara Avcılığı Kanunu</a:t>
            </a:r>
            <a:br>
              <a:rPr lang="tr-TR" dirty="0" smtClean="0"/>
            </a:br>
            <a:r>
              <a:rPr lang="tr-TR" dirty="0" smtClean="0"/>
              <a:t>2) 1380 sayılı Su Ürünleri Kanunu</a:t>
            </a:r>
            <a:br>
              <a:rPr lang="tr-TR" dirty="0" smtClean="0"/>
            </a:br>
            <a:r>
              <a:rPr lang="tr-TR" dirty="0" smtClean="0"/>
              <a:t/>
            </a:r>
            <a:br>
              <a:rPr lang="tr-TR" dirty="0" smtClean="0"/>
            </a:br>
            <a:r>
              <a:rPr lang="tr-TR" dirty="0" smtClean="0"/>
              <a:t>Bu kanunlardan yola çıkarak iki yönetmelik düzenlenmiştir. Biri Av Turizmi Yönetmeliği diğeri ise Su Ürünleri Yönetmeliği’ </a:t>
            </a:r>
            <a:r>
              <a:rPr lang="tr-TR" dirty="0" err="1" smtClean="0"/>
              <a:t>dir</a:t>
            </a:r>
            <a:r>
              <a:rPr lang="tr-TR" dirty="0" smtClean="0"/>
              <a:t>.</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KARA AVCILIĞI KANUNU</a:t>
            </a:r>
            <a:endParaRPr lang="tr-TR" dirty="0"/>
          </a:p>
        </p:txBody>
      </p:sp>
      <p:sp>
        <p:nvSpPr>
          <p:cNvPr id="3" name="2 İçerik Yer Tutucusu"/>
          <p:cNvSpPr>
            <a:spLocks noGrp="1"/>
          </p:cNvSpPr>
          <p:nvPr>
            <p:ph idx="1"/>
          </p:nvPr>
        </p:nvSpPr>
        <p:spPr/>
        <p:txBody>
          <a:bodyPr/>
          <a:lstStyle/>
          <a:p>
            <a:r>
              <a:rPr lang="tr-TR" dirty="0" smtClean="0"/>
              <a:t>Avcılık yapabilmenin avcılık izni alınmasına bağlı olduğunu, bunun da av tezkeresi ile olduğunu, tezkereyi yörenin en büyük mülki amirinin düzenleyeceğini, tezkerenin Türkiye’ </a:t>
            </a:r>
            <a:r>
              <a:rPr lang="tr-TR" dirty="0" err="1" smtClean="0"/>
              <a:t>nin</a:t>
            </a:r>
            <a:r>
              <a:rPr lang="tr-TR" dirty="0" smtClean="0"/>
              <a:t> her yerinde kullanabileceğini, yabancı avcıların ise bu tezkereyi karşılıklılık ilkesi çerçevesinde alabilecekleri yolunda hükümler içermektedir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TURİZM HUKUKU’ NUN NİTELİKLERİ</a:t>
            </a:r>
            <a:endParaRPr lang="tr-TR" dirty="0"/>
          </a:p>
        </p:txBody>
      </p:sp>
      <p:sp>
        <p:nvSpPr>
          <p:cNvPr id="3" name="2 İçerik Yer Tutucusu"/>
          <p:cNvSpPr>
            <a:spLocks noGrp="1"/>
          </p:cNvSpPr>
          <p:nvPr>
            <p:ph idx="1"/>
          </p:nvPr>
        </p:nvSpPr>
        <p:spPr/>
        <p:txBody>
          <a:bodyPr/>
          <a:lstStyle/>
          <a:p>
            <a:r>
              <a:rPr lang="tr-TR" dirty="0" smtClean="0"/>
              <a:t>Turizm Hukuku uluslararası nitelikli bir hukuk dalıdır. Bu hukuk dalı ülkeye gelen yabancılar ile ülke dışına giden yabancıların tümüne uygulanan kurallar olduğu için evrensel nitelikli kurallar topluluğudur. Örneğin; birçok ülkenin turizme ilişkin tanımları, uluslararası turizm örgütleri ile yapılan çalışmalar esas alınarak düzenlenmiştir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TERMAL TURİZM</a:t>
            </a:r>
            <a:endParaRPr lang="tr-TR" dirty="0"/>
          </a:p>
        </p:txBody>
      </p:sp>
      <p:sp>
        <p:nvSpPr>
          <p:cNvPr id="3" name="2 İçerik Yer Tutucusu"/>
          <p:cNvSpPr>
            <a:spLocks noGrp="1"/>
          </p:cNvSpPr>
          <p:nvPr>
            <p:ph idx="1"/>
          </p:nvPr>
        </p:nvSpPr>
        <p:spPr>
          <a:xfrm>
            <a:off x="457200" y="1052736"/>
            <a:ext cx="8229600" cy="5805264"/>
          </a:xfrm>
        </p:spPr>
        <p:txBody>
          <a:bodyPr>
            <a:normAutofit fontScale="92500" lnSpcReduction="20000"/>
          </a:bodyPr>
          <a:lstStyle/>
          <a:p>
            <a:r>
              <a:rPr lang="tr-TR" dirty="0" smtClean="0"/>
              <a:t>Türkiye’ de termal turizmine yönelik mevzuatın Turizm, Sağlık, Bayındırlık, Çalışma, Enerji Bakanlığı’ </a:t>
            </a:r>
            <a:r>
              <a:rPr lang="tr-TR" dirty="0" err="1" smtClean="0"/>
              <a:t>nın</a:t>
            </a:r>
            <a:r>
              <a:rPr lang="tr-TR" dirty="0" smtClean="0"/>
              <a:t> işbirliği halinde çalışmasıyla mümkündür. </a:t>
            </a:r>
            <a:br>
              <a:rPr lang="tr-TR" dirty="0" smtClean="0"/>
            </a:br>
            <a:r>
              <a:rPr lang="tr-TR" dirty="0" smtClean="0"/>
              <a:t>Turizm Bakanlığı 1. derecede önemli içme, kaplıca ve kür merkezlerinin imar planlarının hazırlanması ve ilgili bölgede tesislerin gerçekleştirilmesi için belge, yardım, kredi verilmesi, teşvikte bulunması ve kür birimlerinin gerçekleştirilmesi için yardım, kredi ve teşvikte bulunulması ile ilgili işletmelerin denetiminin etkin kılınması, bu konularda ülke içi ve dışı tanıtma faaliyetlerinde bulunması faaliyetlerini yönetmektedir. </a:t>
            </a:r>
            <a:br>
              <a:rPr lang="tr-TR" dirty="0" smtClean="0"/>
            </a:b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TERMAL TURİZME SAĞLANAN TEŞVİKLER</a:t>
            </a:r>
            <a:endParaRPr lang="tr-TR" dirty="0"/>
          </a:p>
        </p:txBody>
      </p:sp>
      <p:sp>
        <p:nvSpPr>
          <p:cNvPr id="3" name="2 İçerik Yer Tutucusu"/>
          <p:cNvSpPr>
            <a:spLocks noGrp="1"/>
          </p:cNvSpPr>
          <p:nvPr>
            <p:ph idx="1"/>
          </p:nvPr>
        </p:nvSpPr>
        <p:spPr/>
        <p:txBody>
          <a:bodyPr/>
          <a:lstStyle/>
          <a:p>
            <a:r>
              <a:rPr lang="tr-TR" dirty="0" smtClean="0"/>
              <a:t>1) Uzun süreli kamu arazisi tahsisi</a:t>
            </a:r>
            <a:br>
              <a:rPr lang="tr-TR" dirty="0" smtClean="0"/>
            </a:br>
            <a:r>
              <a:rPr lang="tr-TR" dirty="0" smtClean="0"/>
              <a:t>2) Türkiye Kalkınma Bankası Kredileri</a:t>
            </a:r>
            <a:br>
              <a:rPr lang="tr-TR" dirty="0" smtClean="0"/>
            </a:br>
            <a:r>
              <a:rPr lang="tr-TR" dirty="0" smtClean="0"/>
              <a:t>3) Turizm alan ve merkezlerinde yer alan tesisler elektrik, gaz ve su ücretlerini en düşük tarifeden öderler. </a:t>
            </a:r>
            <a:br>
              <a:rPr lang="tr-TR" dirty="0" smtClean="0"/>
            </a:br>
            <a:r>
              <a:rPr lang="tr-TR" dirty="0" smtClean="0"/>
              <a:t>4) Telekomünikasyon konusunda tahsis önceliği</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TURİZM TEŞVİK YASASINI GEREKTİREN NEDENLER</a:t>
            </a:r>
            <a:endParaRPr lang="tr-TR" dirty="0"/>
          </a:p>
        </p:txBody>
      </p:sp>
      <p:sp>
        <p:nvSpPr>
          <p:cNvPr id="3" name="2 İçerik Yer Tutucusu"/>
          <p:cNvSpPr>
            <a:spLocks noGrp="1"/>
          </p:cNvSpPr>
          <p:nvPr>
            <p:ph idx="1"/>
          </p:nvPr>
        </p:nvSpPr>
        <p:spPr/>
        <p:txBody>
          <a:bodyPr>
            <a:normAutofit lnSpcReduction="10000"/>
          </a:bodyPr>
          <a:lstStyle/>
          <a:p>
            <a:r>
              <a:rPr lang="tr-TR" dirty="0" smtClean="0"/>
              <a:t>1) EŞGÜDÜM EKSİKLİĞİ: Turizm bakanlığını ilgilendiren birçok konu diğer bakanlıkları da ilgilendirebilir. </a:t>
            </a:r>
            <a:br>
              <a:rPr lang="tr-TR" dirty="0" smtClean="0"/>
            </a:br>
            <a:r>
              <a:rPr lang="tr-TR" dirty="0" smtClean="0"/>
              <a:t>2) ARAZİ SORUNU: Hangi yerlerin, hangi arazilerin turizme açılma konusu</a:t>
            </a:r>
            <a:br>
              <a:rPr lang="tr-TR" dirty="0" smtClean="0"/>
            </a:br>
            <a:r>
              <a:rPr lang="tr-TR" dirty="0" smtClean="0"/>
              <a:t>3) ALT YAPI YETERSİZLİĞİ: Bu kanun aracılığıyla bazı alt yapı ihtiyaçları karşılanmaya çalışılır.</a:t>
            </a:r>
            <a:br>
              <a:rPr lang="tr-TR" dirty="0" smtClean="0"/>
            </a:br>
            <a:r>
              <a:rPr lang="tr-TR" dirty="0" smtClean="0"/>
              <a:t>4) BÜROKRATİK ENGELLER: Turizm Bakanlığı diğer bakanlıklarla aralarında çıkan sorunları bu yasaya dayanarak düzeltmeye çalışır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YASAYLA GETİRİLEN TANIMLAMALAR</a:t>
            </a:r>
            <a:endParaRPr lang="tr-TR" dirty="0"/>
          </a:p>
        </p:txBody>
      </p:sp>
      <p:sp>
        <p:nvSpPr>
          <p:cNvPr id="3" name="2 İçerik Yer Tutucusu"/>
          <p:cNvSpPr>
            <a:spLocks noGrp="1"/>
          </p:cNvSpPr>
          <p:nvPr>
            <p:ph idx="1"/>
          </p:nvPr>
        </p:nvSpPr>
        <p:spPr/>
        <p:txBody>
          <a:bodyPr>
            <a:normAutofit lnSpcReduction="10000"/>
          </a:bodyPr>
          <a:lstStyle/>
          <a:p>
            <a:r>
              <a:rPr lang="tr-TR" dirty="0" smtClean="0"/>
              <a:t>TURİZM BÖLGELERİ: Turizm Bakanlığı’ </a:t>
            </a:r>
            <a:r>
              <a:rPr lang="tr-TR" dirty="0" err="1" smtClean="0"/>
              <a:t>nın</a:t>
            </a:r>
            <a:r>
              <a:rPr lang="tr-TR" dirty="0" smtClean="0"/>
              <a:t> önerisi ve Bakanlar Kurulu’ </a:t>
            </a:r>
            <a:r>
              <a:rPr lang="tr-TR" dirty="0" err="1" smtClean="0"/>
              <a:t>nun</a:t>
            </a:r>
            <a:r>
              <a:rPr lang="tr-TR" dirty="0" smtClean="0"/>
              <a:t> kararı ile saptanan, ilan edilen yerlere </a:t>
            </a:r>
            <a:r>
              <a:rPr lang="tr-TR" dirty="0" smtClean="0"/>
              <a:t>denir</a:t>
            </a:r>
          </a:p>
          <a:p>
            <a:r>
              <a:rPr lang="tr-TR" dirty="0" smtClean="0"/>
              <a:t>TURİZM ALANLARI: Turizm bölgeleri içinde öncelikle geliştirilmesi öngörülen mevki ve sınırları Turizm Bakanlığı’ </a:t>
            </a:r>
            <a:r>
              <a:rPr lang="tr-TR" dirty="0" err="1" smtClean="0"/>
              <a:t>nın</a:t>
            </a:r>
            <a:r>
              <a:rPr lang="tr-TR" dirty="0" smtClean="0"/>
              <a:t> önerisi ve Bakanlar Kurulu’ </a:t>
            </a:r>
            <a:r>
              <a:rPr lang="tr-TR" dirty="0" err="1" smtClean="0"/>
              <a:t>yla</a:t>
            </a:r>
            <a:r>
              <a:rPr lang="tr-TR" dirty="0" smtClean="0"/>
              <a:t> saptanan ve ilan edilen doğal ya da </a:t>
            </a:r>
            <a:r>
              <a:rPr lang="tr-TR" dirty="0" err="1" smtClean="0"/>
              <a:t>sosyo</a:t>
            </a:r>
            <a:r>
              <a:rPr lang="tr-TR" dirty="0" smtClean="0"/>
              <a:t>-kültürel değerlerin yoğunlaştığı alanlar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TURİZM MERKEZLERİ: Turizm bölgeleri içinde ya da dışında yeri, mevki ve sınırları aynı usullerle belirlenen ve ilan edilen turizm yönünden önemli yer ya da bölümlere denir. </a:t>
            </a:r>
            <a:br>
              <a:rPr lang="tr-TR" dirty="0" smtClean="0"/>
            </a:br>
            <a:r>
              <a:rPr lang="tr-TR" dirty="0" smtClean="0"/>
              <a:t/>
            </a:r>
            <a:br>
              <a:rPr lang="tr-TR" dirty="0" smtClean="0"/>
            </a:br>
            <a:r>
              <a:rPr lang="tr-TR" smtClean="0"/>
              <a:t>TURİZM YATIRIM BELGESİ: Turizm sektöründe yatırım yapana belirlenen yatırım dönemi için bakanlıkça verilen belge, işletme döneminde yine turizm işletmelerine bakanlıkça verilen belgeye de Turizm İşletme Belgesi denir. </a:t>
            </a:r>
            <a:br>
              <a:rPr lang="tr-TR" smtClean="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Turizm hukuku; kamu ve özel hukuk kurallarının </a:t>
            </a:r>
            <a:r>
              <a:rPr lang="tr-TR" dirty="0" err="1" smtClean="0"/>
              <a:t>içiçe</a:t>
            </a:r>
            <a:r>
              <a:rPr lang="tr-TR" dirty="0" smtClean="0"/>
              <a:t> uygulandığı bir hukuk dalıdır. Borçlar Hukuku’ </a:t>
            </a:r>
            <a:r>
              <a:rPr lang="tr-TR" dirty="0" err="1" smtClean="0"/>
              <a:t>nun</a:t>
            </a:r>
            <a:r>
              <a:rPr lang="tr-TR" dirty="0" smtClean="0"/>
              <a:t> temel ilkesi olan sözleşme serbestisi Turizm Hukuku’ </a:t>
            </a:r>
            <a:r>
              <a:rPr lang="tr-TR" dirty="0" err="1" smtClean="0"/>
              <a:t>nda</a:t>
            </a:r>
            <a:r>
              <a:rPr lang="tr-TR" dirty="0" smtClean="0"/>
              <a:t> da geçerlidir. Ancak; özellikle sözleşmenin ekonomik yönden zayıf tarafı olan turistin korunması amacıyla emredici nitelikte kurallar konularak sözleşme serbestisi kısıtlanabilir.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Örneğin; seyahat </a:t>
            </a:r>
            <a:r>
              <a:rPr lang="tr-TR" dirty="0" err="1" smtClean="0"/>
              <a:t>acentalarının</a:t>
            </a:r>
            <a:r>
              <a:rPr lang="tr-TR" dirty="0" smtClean="0"/>
              <a:t> kuruluş aşamasında Turizm Bakanlığı’ </a:t>
            </a:r>
            <a:r>
              <a:rPr lang="tr-TR" dirty="0" err="1" smtClean="0"/>
              <a:t>na</a:t>
            </a:r>
            <a:r>
              <a:rPr lang="tr-TR" dirty="0" smtClean="0"/>
              <a:t> yatırdıkları kuruluş teminatı, zarar gören turistin başvurusu halinde </a:t>
            </a:r>
            <a:r>
              <a:rPr lang="tr-TR" dirty="0" err="1" smtClean="0"/>
              <a:t>acentanında</a:t>
            </a:r>
            <a:r>
              <a:rPr lang="tr-TR" dirty="0" smtClean="0"/>
              <a:t> görüşü alınarak turistin zararının ödenmesi için kullanılmaktadır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Turizm Hukuku; turizm sektöründeki gelişmelere paralel olarak piyasa ekonomisi kuralları içinde yönlenen bir hukuk dalıdır.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TURİZM HUKUKU’ NUN KAYNAKLARI</a:t>
            </a:r>
            <a:br>
              <a:rPr lang="tr-TR" b="1" dirty="0" smtClean="0"/>
            </a:b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t>
            </a:r>
            <a:r>
              <a:rPr lang="tr-TR" b="1" dirty="0" smtClean="0"/>
              <a:t>TURİZM HUKUKU’ NUN ULUSAL KAYNAKLARI</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smtClean="0"/>
              <a:t>A) YAZILI KAYNAKLAR: </a:t>
            </a:r>
            <a:r>
              <a:rPr lang="tr-TR" b="1" dirty="0" smtClean="0"/>
              <a:t>  </a:t>
            </a:r>
            <a:r>
              <a:rPr lang="tr-TR" dirty="0" smtClean="0"/>
              <a:t>Anayasa</a:t>
            </a:r>
            <a:r>
              <a:rPr lang="tr-TR" dirty="0" smtClean="0"/>
              <a:t/>
            </a:r>
            <a:br>
              <a:rPr lang="tr-TR" dirty="0" smtClean="0"/>
            </a:br>
            <a:r>
              <a:rPr lang="tr-TR" dirty="0" smtClean="0"/>
              <a:t>Yasalar (1618 sayılı Seyahat </a:t>
            </a:r>
            <a:r>
              <a:rPr lang="tr-TR" dirty="0" err="1" smtClean="0"/>
              <a:t>Acentaları</a:t>
            </a:r>
            <a:r>
              <a:rPr lang="tr-TR" dirty="0" smtClean="0"/>
              <a:t> ve Seyahat </a:t>
            </a:r>
            <a:r>
              <a:rPr lang="tr-TR" dirty="0" err="1" smtClean="0"/>
              <a:t>Acentaları</a:t>
            </a:r>
            <a:r>
              <a:rPr lang="tr-TR" dirty="0" smtClean="0"/>
              <a:t> </a:t>
            </a:r>
            <a:br>
              <a:rPr lang="tr-TR" dirty="0" smtClean="0"/>
            </a:br>
            <a:r>
              <a:rPr lang="tr-TR" dirty="0" smtClean="0"/>
              <a:t>Birliği Kanunu), (2634 sayılı Turizm Teşvik Kanunu)</a:t>
            </a:r>
            <a:br>
              <a:rPr lang="tr-TR" dirty="0" smtClean="0"/>
            </a:br>
            <a:r>
              <a:rPr lang="tr-TR" dirty="0" smtClean="0"/>
              <a:t>Yasa hükmünde kararnameler (Turizm Bakanlığı’ </a:t>
            </a:r>
            <a:r>
              <a:rPr lang="tr-TR" dirty="0" err="1" smtClean="0"/>
              <a:t>nın</a:t>
            </a:r>
            <a:r>
              <a:rPr lang="tr-TR" dirty="0" smtClean="0"/>
              <a:t> teşkilat ve </a:t>
            </a:r>
            <a:br>
              <a:rPr lang="tr-TR" dirty="0" smtClean="0"/>
            </a:br>
            <a:r>
              <a:rPr lang="tr-TR" dirty="0" smtClean="0"/>
              <a:t>görevleri hakkında kanun hükmünde kararname)</a:t>
            </a:r>
            <a:br>
              <a:rPr lang="tr-TR" dirty="0" smtClean="0"/>
            </a:br>
            <a:r>
              <a:rPr lang="tr-TR" dirty="0" smtClean="0"/>
              <a:t>Tüzükler (Turizm Bakanlığı Teftiş Kurulu Tüzüğü)</a:t>
            </a:r>
            <a:br>
              <a:rPr lang="tr-TR" dirty="0" smtClean="0"/>
            </a:br>
            <a:r>
              <a:rPr lang="tr-TR" dirty="0" smtClean="0"/>
              <a:t>Yönetmelikler (Profesyonel Turist Rehberliği yönetmeliği, Av</a:t>
            </a:r>
            <a:br>
              <a:rPr lang="tr-TR" dirty="0" smtClean="0"/>
            </a:br>
            <a:r>
              <a:rPr lang="tr-TR" dirty="0" smtClean="0"/>
              <a:t>Turizmi Yönetmeliği, Yat Turizmi Yönetmeliği) </a:t>
            </a:r>
            <a:br>
              <a:rPr lang="tr-TR"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B) YAZISIZ KAYNAKLAR: Örf, adet ve gelenek hukuk kuralları</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848</Words>
  <Application>Microsoft Office PowerPoint</Application>
  <PresentationFormat>Ekran Gösterisi (4:3)</PresentationFormat>
  <Paragraphs>60</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TURİZM HUKUKU</vt:lpstr>
      <vt:lpstr>Slayt 2</vt:lpstr>
      <vt:lpstr>TURİZM HUKUKU’ NUN NİTELİKLERİ</vt:lpstr>
      <vt:lpstr>Slayt 4</vt:lpstr>
      <vt:lpstr>Slayt 5</vt:lpstr>
      <vt:lpstr>Slayt 6</vt:lpstr>
      <vt:lpstr>TURİZM HUKUKU’ NUN KAYNAKLARI </vt:lpstr>
      <vt:lpstr> TURİZM HUKUKU’ NUN ULUSAL KAYNAKLARI</vt:lpstr>
      <vt:lpstr>Slayt 9</vt:lpstr>
      <vt:lpstr>TURİZM HUKUKU’ NUN ULUSLARARASI KAYNAKLARI</vt:lpstr>
      <vt:lpstr>Slayt 11</vt:lpstr>
      <vt:lpstr>ULUSAL TURİZM ÖRGÜTLERİ</vt:lpstr>
      <vt:lpstr>Slayt 13</vt:lpstr>
      <vt:lpstr>Turizm Bakanlığı’ nın ana hizmet birimi beş bölümden oluşmaktadır</vt:lpstr>
      <vt:lpstr>TÜRKİYE KALKINMA BANKASI </vt:lpstr>
      <vt:lpstr>BANKANIN FİNANSMAN FAALİYETLERİ</vt:lpstr>
      <vt:lpstr>BANKANIN SAĞLADIĞI KREDİ TÜRLERİ</vt:lpstr>
      <vt:lpstr>Slayt 18</vt:lpstr>
      <vt:lpstr>İÇ KREDİLER</vt:lpstr>
      <vt:lpstr>Slayt 20</vt:lpstr>
      <vt:lpstr>Slayt 21</vt:lpstr>
      <vt:lpstr>ULUSLARARASI TURİZM ÖRGÜTLERİ</vt:lpstr>
      <vt:lpstr>Slayt 23</vt:lpstr>
      <vt:lpstr>ULUSAL TURİZM ÖRGÜTLERİ</vt:lpstr>
      <vt:lpstr>YAT TURİZMİ HUKUKU</vt:lpstr>
      <vt:lpstr>Slayt 26</vt:lpstr>
      <vt:lpstr>Slayt 27</vt:lpstr>
      <vt:lpstr>AV TURİZMİ HUKUKU</vt:lpstr>
      <vt:lpstr>KARA AVCILIĞI KANUNU</vt:lpstr>
      <vt:lpstr>TERMAL TURİZM</vt:lpstr>
      <vt:lpstr>TERMAL TURİZME SAĞLANAN TEŞVİKLER</vt:lpstr>
      <vt:lpstr>TURİZM TEŞVİK YASASINI GEREKTİREN NEDENLER</vt:lpstr>
      <vt:lpstr>YASAYLA GETİRİLEN TANIMLAMALAR</vt:lpstr>
      <vt:lpstr>Slayt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HUKUKU</dc:title>
  <cp:lastModifiedBy>candas yüksel</cp:lastModifiedBy>
  <cp:revision>2</cp:revision>
  <dcterms:modified xsi:type="dcterms:W3CDTF">2011-06-01T12:49:54Z</dcterms:modified>
</cp:coreProperties>
</file>