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slides/slide113.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s/slide102.xml" ContentType="application/vnd.openxmlformats-officedocument.presentationml.slide+xml"/>
  <Override PartName="/ppt/slides/slide120.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99.xml" ContentType="application/vnd.openxmlformats-officedocument.presentationml.slide+xml"/>
  <Override PartName="/ppt/slides/slide118.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107.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s/slide95.xml" ContentType="application/vnd.openxmlformats-officedocument.presentationml.slide+xml"/>
  <Override PartName="/ppt/slides/slide103.xml" ContentType="application/vnd.openxmlformats-officedocument.presentationml.slide+xml"/>
  <Override PartName="/ppt/slides/slide114.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slides/slide112.xml" ContentType="application/vnd.openxmlformats-officedocument.presentationml.slide+xml"/>
  <Override PartName="/ppt/slides/slide121.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s/slide91.xml" ContentType="application/vnd.openxmlformats-officedocument.presentationml.slide+xml"/>
  <Override PartName="/ppt/slides/slide110.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s/slide119.xml" ContentType="application/vnd.openxmlformats-officedocument.presentationml.slide+xml"/>
  <Override PartName="/ppt/slideLayouts/slideLayout10.xml" ContentType="application/vnd.openxmlformats-officedocument.presentationml.slideLayout+xml"/>
  <Override PartName="/ppt/slides/slide89.xml" ContentType="application/vnd.openxmlformats-officedocument.presentationml.slide+xml"/>
  <Override PartName="/ppt/slides/slide98.xml" ContentType="application/vnd.openxmlformats-officedocument.presentationml.slide+xml"/>
  <Override PartName="/ppt/slides/slide108.xml" ContentType="application/vnd.openxmlformats-officedocument.presentationml.slide+xml"/>
  <Override PartName="/ppt/slides/slide117.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ppt/slides/slide106.xml" ContentType="application/vnd.openxmlformats-officedocument.presentationml.slide+xml"/>
  <Override PartName="/ppt/slides/slide115.xml" ContentType="application/vnd.openxmlformats-officedocument.presentationml.slide+xml"/>
  <Override PartName="/ppt/slides/slide124.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s/slide122.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s/slide111.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slides/slide79.xml" ContentType="application/vnd.openxmlformats-officedocument.presentationml.slide+xml"/>
  <Override PartName="/ppt/slides/slide109.xml" ContentType="application/vnd.openxmlformats-officedocument.presentationml.slide+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slides/slide116.xml" ContentType="application/vnd.openxmlformats-officedocument.presentationml.slide+xml"/>
  <Override PartName="/ppt/slideLayouts/slideLayout9.xml" ContentType="application/vnd.openxmlformats-officedocument.presentationml.slideLayout+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105.xml" ContentType="application/vnd.openxmlformats-officedocument.presentationml.slide+xml"/>
  <Override PartName="/ppt/slides/slide12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 id="328" r:id="rId74"/>
    <p:sldId id="329" r:id="rId75"/>
    <p:sldId id="330" r:id="rId76"/>
    <p:sldId id="331" r:id="rId77"/>
    <p:sldId id="332" r:id="rId78"/>
    <p:sldId id="333" r:id="rId79"/>
    <p:sldId id="334" r:id="rId80"/>
    <p:sldId id="335" r:id="rId81"/>
    <p:sldId id="336" r:id="rId82"/>
    <p:sldId id="337" r:id="rId83"/>
    <p:sldId id="338" r:id="rId84"/>
    <p:sldId id="339" r:id="rId85"/>
    <p:sldId id="340" r:id="rId86"/>
    <p:sldId id="341" r:id="rId87"/>
    <p:sldId id="342" r:id="rId88"/>
    <p:sldId id="343" r:id="rId89"/>
    <p:sldId id="344" r:id="rId90"/>
    <p:sldId id="345" r:id="rId91"/>
    <p:sldId id="346" r:id="rId92"/>
    <p:sldId id="347" r:id="rId93"/>
    <p:sldId id="348" r:id="rId94"/>
    <p:sldId id="349" r:id="rId95"/>
    <p:sldId id="350" r:id="rId96"/>
    <p:sldId id="351" r:id="rId97"/>
    <p:sldId id="352" r:id="rId98"/>
    <p:sldId id="353" r:id="rId99"/>
    <p:sldId id="354" r:id="rId100"/>
    <p:sldId id="355" r:id="rId101"/>
    <p:sldId id="356" r:id="rId102"/>
    <p:sldId id="357" r:id="rId103"/>
    <p:sldId id="358" r:id="rId104"/>
    <p:sldId id="359" r:id="rId105"/>
    <p:sldId id="360" r:id="rId106"/>
    <p:sldId id="361" r:id="rId107"/>
    <p:sldId id="362" r:id="rId108"/>
    <p:sldId id="363" r:id="rId109"/>
    <p:sldId id="364" r:id="rId110"/>
    <p:sldId id="365" r:id="rId111"/>
    <p:sldId id="366" r:id="rId112"/>
    <p:sldId id="367" r:id="rId113"/>
    <p:sldId id="368" r:id="rId114"/>
    <p:sldId id="369" r:id="rId115"/>
    <p:sldId id="370" r:id="rId116"/>
    <p:sldId id="371" r:id="rId117"/>
    <p:sldId id="372" r:id="rId118"/>
    <p:sldId id="373" r:id="rId119"/>
    <p:sldId id="374" r:id="rId120"/>
    <p:sldId id="375" r:id="rId121"/>
    <p:sldId id="376" r:id="rId122"/>
    <p:sldId id="377" r:id="rId123"/>
    <p:sldId id="378" r:id="rId124"/>
    <p:sldId id="379" r:id="rId12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theme" Target="theme/theme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slide" Target="slides/slide117.xml"/><Relationship Id="rId12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61" Type="http://schemas.openxmlformats.org/officeDocument/2006/relationships/slide" Target="slides/slide60.xml"/><Relationship Id="rId82" Type="http://schemas.openxmlformats.org/officeDocument/2006/relationships/slide" Target="slides/slide8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649E3918-0150-4638-83B4-C9552E895E43}" type="datetimeFigureOut">
              <a:rPr lang="tr-TR" smtClean="0"/>
              <a:pPr/>
              <a:t>13.03.2011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76EB999-9A9D-4F90-821C-61E21D91213B}"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649E3918-0150-4638-83B4-C9552E895E43}" type="datetimeFigureOut">
              <a:rPr lang="tr-TR" smtClean="0"/>
              <a:pPr/>
              <a:t>13.03.2011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76EB999-9A9D-4F90-821C-61E21D91213B}"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649E3918-0150-4638-83B4-C9552E895E43}" type="datetimeFigureOut">
              <a:rPr lang="tr-TR" smtClean="0"/>
              <a:pPr/>
              <a:t>13.03.2011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76EB999-9A9D-4F90-821C-61E21D91213B}"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649E3918-0150-4638-83B4-C9552E895E43}" type="datetimeFigureOut">
              <a:rPr lang="tr-TR" smtClean="0"/>
              <a:pPr/>
              <a:t>13.03.2011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76EB999-9A9D-4F90-821C-61E21D91213B}"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649E3918-0150-4638-83B4-C9552E895E43}" type="datetimeFigureOut">
              <a:rPr lang="tr-TR" smtClean="0"/>
              <a:pPr/>
              <a:t>13.03.2011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76EB999-9A9D-4F90-821C-61E21D91213B}"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649E3918-0150-4638-83B4-C9552E895E43}" type="datetimeFigureOut">
              <a:rPr lang="tr-TR" smtClean="0"/>
              <a:pPr/>
              <a:t>13.03.2011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76EB999-9A9D-4F90-821C-61E21D91213B}"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649E3918-0150-4638-83B4-C9552E895E43}" type="datetimeFigureOut">
              <a:rPr lang="tr-TR" smtClean="0"/>
              <a:pPr/>
              <a:t>13.03.2011</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76EB999-9A9D-4F90-821C-61E21D91213B}"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649E3918-0150-4638-83B4-C9552E895E43}" type="datetimeFigureOut">
              <a:rPr lang="tr-TR" smtClean="0"/>
              <a:pPr/>
              <a:t>13.03.2011</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76EB999-9A9D-4F90-821C-61E21D91213B}"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649E3918-0150-4638-83B4-C9552E895E43}" type="datetimeFigureOut">
              <a:rPr lang="tr-TR" smtClean="0"/>
              <a:pPr/>
              <a:t>13.03.2011</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76EB999-9A9D-4F90-821C-61E21D91213B}"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649E3918-0150-4638-83B4-C9552E895E43}" type="datetimeFigureOut">
              <a:rPr lang="tr-TR" smtClean="0"/>
              <a:pPr/>
              <a:t>13.03.2011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76EB999-9A9D-4F90-821C-61E21D91213B}"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649E3918-0150-4638-83B4-C9552E895E43}" type="datetimeFigureOut">
              <a:rPr lang="tr-TR" smtClean="0"/>
              <a:pPr/>
              <a:t>13.03.2011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76EB999-9A9D-4F90-821C-61E21D91213B}"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9E3918-0150-4638-83B4-C9552E895E43}" type="datetimeFigureOut">
              <a:rPr lang="tr-TR" smtClean="0"/>
              <a:pPr/>
              <a:t>13.03.2011</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6EB999-9A9D-4F90-821C-61E21D91213B}"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642919"/>
            <a:ext cx="7772400" cy="3286148"/>
          </a:xfrm>
        </p:spPr>
        <p:txBody>
          <a:bodyPr>
            <a:normAutofit/>
          </a:bodyPr>
          <a:lstStyle/>
          <a:p>
            <a:r>
              <a:rPr lang="tr-TR" sz="5400" b="1" dirty="0" smtClean="0"/>
              <a:t>Kültür </a:t>
            </a:r>
            <a:r>
              <a:rPr lang="tr-TR" sz="5400" b="1" dirty="0"/>
              <a:t>ve Turizm Bakanlığı Teşkilat ve Görevleri Hakkında Kanun </a:t>
            </a:r>
          </a:p>
        </p:txBody>
      </p:sp>
      <p:sp>
        <p:nvSpPr>
          <p:cNvPr id="3" name="2 Alt Başlık"/>
          <p:cNvSpPr>
            <a:spLocks noGrp="1"/>
          </p:cNvSpPr>
          <p:nvPr>
            <p:ph type="subTitle" idx="1"/>
          </p:nvPr>
        </p:nvSpPr>
        <p:spPr/>
        <p:txBody>
          <a:bodyPr>
            <a:normAutofit fontScale="85000" lnSpcReduction="20000"/>
          </a:bodyPr>
          <a:lstStyle/>
          <a:p>
            <a:endParaRPr lang="tr-TR" dirty="0"/>
          </a:p>
          <a:p>
            <a:r>
              <a:rPr lang="tr-TR" dirty="0"/>
              <a:t> </a:t>
            </a:r>
            <a:r>
              <a:rPr lang="tr-TR" b="1" dirty="0">
                <a:solidFill>
                  <a:srgbClr val="FF0000"/>
                </a:solidFill>
              </a:rPr>
              <a:t>Kanun Numarası : </a:t>
            </a:r>
            <a:r>
              <a:rPr lang="tr-TR" b="1" dirty="0" smtClean="0">
                <a:solidFill>
                  <a:srgbClr val="FF0000"/>
                </a:solidFill>
              </a:rPr>
              <a:t>4848</a:t>
            </a:r>
          </a:p>
          <a:p>
            <a:r>
              <a:rPr lang="tr-TR" b="1" dirty="0" smtClean="0">
                <a:solidFill>
                  <a:srgbClr val="FF0000"/>
                </a:solidFill>
              </a:rPr>
              <a:t> </a:t>
            </a:r>
            <a:r>
              <a:rPr lang="tr-TR" b="1" dirty="0">
                <a:solidFill>
                  <a:srgbClr val="FF0000"/>
                </a:solidFill>
              </a:rPr>
              <a:t>Kabul Tarihi : 16/4/2003 </a:t>
            </a:r>
            <a:endParaRPr lang="tr-TR" b="1" dirty="0" smtClean="0">
              <a:solidFill>
                <a:srgbClr val="FF0000"/>
              </a:solidFill>
            </a:endParaRPr>
          </a:p>
          <a:p>
            <a:r>
              <a:rPr lang="tr-TR" b="1" dirty="0" smtClean="0">
                <a:solidFill>
                  <a:srgbClr val="FF0000"/>
                </a:solidFill>
              </a:rPr>
              <a:t>Yayımlandığı </a:t>
            </a:r>
            <a:r>
              <a:rPr lang="tr-TR" b="1" dirty="0">
                <a:solidFill>
                  <a:srgbClr val="FF0000"/>
                </a:solidFill>
              </a:rPr>
              <a:t>R.Gazete : Tarih : 29/4/2003 </a:t>
            </a:r>
            <a:endParaRPr lang="tr-TR" dirty="0">
              <a:solidFill>
                <a:srgbClr val="FF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endParaRPr lang="tr-TR" dirty="0"/>
          </a:p>
          <a:p>
            <a:r>
              <a:rPr lang="tr-TR" sz="4000" dirty="0"/>
              <a:t> </a:t>
            </a:r>
            <a:r>
              <a:rPr lang="tr-TR" sz="4000" b="1" dirty="0"/>
              <a:t>g) </a:t>
            </a:r>
            <a:r>
              <a:rPr lang="tr-TR" sz="4000" dirty="0"/>
              <a:t>Türkiye'nin turistik varlıklarını her alanda tanıtıcı faaliyetler ile her türlü imkân ve araçlardan faydalanarak kültür ve turizmle ilgili tanıtma hizmetlerini yürütmek, </a:t>
            </a:r>
          </a:p>
        </p:txBody>
      </p:sp>
    </p:spTree>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r>
              <a:rPr lang="tr-TR" sz="3600" b="1" dirty="0" smtClean="0"/>
              <a:t>f) </a:t>
            </a:r>
            <a:r>
              <a:rPr lang="tr-TR" sz="3600" dirty="0" smtClean="0"/>
              <a:t>Plânlama ve koordinasyon konularında verilen diğer görevleri yerine getirmek, yıllık çalışma programlarının yürütülmesini takip etmek</a:t>
            </a:r>
            <a:r>
              <a:rPr lang="tr-TR" sz="3600" dirty="0" smtClean="0"/>
              <a:t>,</a:t>
            </a:r>
          </a:p>
          <a:p>
            <a:r>
              <a:rPr lang="tr-TR" sz="3600" dirty="0" smtClean="0"/>
              <a:t> </a:t>
            </a:r>
            <a:r>
              <a:rPr lang="tr-TR" sz="3600" b="1" dirty="0" smtClean="0"/>
              <a:t>g) </a:t>
            </a:r>
            <a:r>
              <a:rPr lang="tr-TR" sz="3600" dirty="0" smtClean="0"/>
              <a:t>Bakanlığın görev alanına giren konularda her türlü istatistik verilerini derlemek ve yayımlamak,</a:t>
            </a:r>
            <a:endParaRPr lang="tr-TR" sz="3600" dirty="0"/>
          </a:p>
        </p:txBody>
      </p:sp>
    </p:spTree>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 </a:t>
            </a:r>
            <a:r>
              <a:rPr lang="tr-TR" sz="4000" b="1" dirty="0" smtClean="0"/>
              <a:t>h) </a:t>
            </a:r>
            <a:r>
              <a:rPr lang="tr-TR" sz="4000" dirty="0" smtClean="0"/>
              <a:t>Bakanlığın tarihçesini hazırlamak, </a:t>
            </a:r>
            <a:endParaRPr lang="tr-TR" sz="4000" dirty="0" smtClean="0"/>
          </a:p>
          <a:p>
            <a:r>
              <a:rPr lang="tr-TR" sz="4000" b="1" dirty="0" smtClean="0"/>
              <a:t>ı</a:t>
            </a:r>
            <a:r>
              <a:rPr lang="tr-TR" sz="4000" b="1" dirty="0" smtClean="0"/>
              <a:t>) </a:t>
            </a:r>
            <a:r>
              <a:rPr lang="tr-TR" sz="4000" dirty="0" smtClean="0"/>
              <a:t>Bakanlık teşkilâtının bilgi işlem ve otomasyon ihtiyacını karşılamak, otomasyon sistemlerinin işletimini sağlamak</a:t>
            </a:r>
            <a:endParaRPr lang="tr-TR" sz="4000" dirty="0"/>
          </a:p>
        </p:txBody>
      </p:sp>
    </p:spTree>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r>
              <a:rPr lang="tr-TR" sz="3600" b="1" dirty="0" smtClean="0"/>
              <a:t>j</a:t>
            </a:r>
            <a:r>
              <a:rPr lang="tr-TR" sz="3600" b="1" dirty="0" smtClean="0"/>
              <a:t>) </a:t>
            </a:r>
            <a:r>
              <a:rPr lang="tr-TR" sz="3600" dirty="0" smtClean="0"/>
              <a:t>Bakanlık makamınca verilen konularda araştırma ve inceleme yapmak ve diğer hizmetleri yürütmek. </a:t>
            </a:r>
            <a:endParaRPr lang="tr-TR" sz="3600" dirty="0"/>
          </a:p>
        </p:txBody>
      </p:sp>
    </p:spTree>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188640"/>
            <a:ext cx="8229600" cy="1228998"/>
          </a:xfrm>
        </p:spPr>
        <p:txBody>
          <a:bodyPr>
            <a:normAutofit fontScale="90000"/>
          </a:bodyPr>
          <a:lstStyle/>
          <a:p>
            <a:r>
              <a:rPr lang="tr-TR" dirty="0" smtClean="0"/>
              <a:t/>
            </a:r>
            <a:br>
              <a:rPr lang="tr-TR" dirty="0" smtClean="0"/>
            </a:br>
            <a:r>
              <a:rPr lang="tr-TR" dirty="0" smtClean="0"/>
              <a:t> </a:t>
            </a:r>
            <a:r>
              <a:rPr lang="tr-TR" sz="4000" b="1" dirty="0" smtClean="0"/>
              <a:t>Hukuk Müşavirliği Madde 20 - Hukuk Müşavirliğinin görevleri şunlardır: </a:t>
            </a:r>
            <a:r>
              <a:rPr lang="tr-TR" sz="4000" dirty="0" smtClean="0"/>
              <a:t/>
            </a:r>
            <a:br>
              <a:rPr lang="tr-TR" sz="4000" dirty="0" smtClean="0"/>
            </a:br>
            <a:endParaRPr lang="tr-TR" sz="4000" dirty="0"/>
          </a:p>
        </p:txBody>
      </p:sp>
      <p:sp>
        <p:nvSpPr>
          <p:cNvPr id="3" name="2 İçerik Yer Tutucusu"/>
          <p:cNvSpPr>
            <a:spLocks noGrp="1"/>
          </p:cNvSpPr>
          <p:nvPr>
            <p:ph idx="1"/>
          </p:nvPr>
        </p:nvSpPr>
        <p:spPr/>
        <p:txBody>
          <a:bodyPr>
            <a:normAutofit lnSpcReduction="10000"/>
          </a:bodyPr>
          <a:lstStyle/>
          <a:p>
            <a:r>
              <a:rPr lang="tr-TR" b="1" dirty="0" smtClean="0"/>
              <a:t>a) </a:t>
            </a:r>
            <a:r>
              <a:rPr lang="tr-TR" dirty="0" smtClean="0"/>
              <a:t>Bakanlığın diğer birimlerinden sorulan hukuki konular ile hukuki, mali ve cezai sonuçlar doğuracak işlemler hakkında görüş bildirmek, </a:t>
            </a:r>
          </a:p>
          <a:p>
            <a:r>
              <a:rPr lang="tr-TR" b="1" dirty="0" smtClean="0"/>
              <a:t>b) </a:t>
            </a:r>
            <a:r>
              <a:rPr lang="tr-TR" dirty="0" smtClean="0"/>
              <a:t>Bakanlığın menfaatlerini koruyucu, anlaşmazlıkları önleyici hukuki tedbirleri zamanında almak, anlaşma ve sözleşmelerin bu esaslara uygun olarak yapılmasına yardımcı olmak, </a:t>
            </a:r>
          </a:p>
          <a:p>
            <a:endParaRPr lang="tr-TR" dirty="0"/>
          </a:p>
        </p:txBody>
      </p:sp>
    </p:spTree>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b="1" dirty="0" smtClean="0"/>
              <a:t>c</a:t>
            </a:r>
            <a:r>
              <a:rPr lang="tr-TR" sz="4000" b="1" dirty="0" smtClean="0"/>
              <a:t>) </a:t>
            </a:r>
            <a:r>
              <a:rPr lang="tr-TR" sz="4000" dirty="0" smtClean="0"/>
              <a:t>Bakanlığın amaçlarını daha iyi gerçekleştirmesini, mevzuata, plân ve programa uygun çalışmasını temin etmek amacıyla gerekli hukuki teklifleri hazırlamak ve Bakanlık makamına sunmak, </a:t>
            </a:r>
            <a:endParaRPr lang="tr-TR" sz="4000" dirty="0"/>
          </a:p>
        </p:txBody>
      </p:sp>
    </p:spTree>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r>
              <a:rPr lang="tr-TR" sz="4000" b="1" dirty="0" smtClean="0"/>
              <a:t>e) </a:t>
            </a:r>
            <a:r>
              <a:rPr lang="tr-TR" sz="4000" dirty="0" smtClean="0"/>
              <a:t>Bakanlık birimleri ve bağlı kuruluşları tarafından hazırlanan veya Başbakanlıktan ve diğer bakanlıklardan gönderilen kanun, tüzük ve yönetmelik tasarılarını hukuki açıdan inceleyerek Bakanlık görüşlerini tespit etmek, </a:t>
            </a:r>
            <a:endParaRPr lang="tr-TR" sz="4000" dirty="0"/>
          </a:p>
        </p:txBody>
      </p:sp>
    </p:spTree>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r>
              <a:rPr lang="tr-TR" sz="4800" b="1" dirty="0" smtClean="0"/>
              <a:t>f) </a:t>
            </a:r>
            <a:r>
              <a:rPr lang="tr-TR" sz="4800" dirty="0" smtClean="0"/>
              <a:t>Bakanlık makamınca verilecek benzeri görevleri yapmak</a:t>
            </a:r>
            <a:endParaRPr lang="tr-TR" sz="4800" dirty="0"/>
          </a:p>
        </p:txBody>
      </p:sp>
    </p:spTree>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 </a:t>
            </a:r>
            <a:r>
              <a:rPr lang="tr-TR" b="1" dirty="0" smtClean="0"/>
              <a:t>Bakanlık müşavirleri ile Basın ve Halkla İlişkiler Müşavirliği </a:t>
            </a:r>
            <a:endParaRPr lang="tr-TR" dirty="0"/>
          </a:p>
        </p:txBody>
      </p:sp>
      <p:sp>
        <p:nvSpPr>
          <p:cNvPr id="3" name="2 İçerik Yer Tutucusu"/>
          <p:cNvSpPr>
            <a:spLocks noGrp="1"/>
          </p:cNvSpPr>
          <p:nvPr>
            <p:ph idx="1"/>
          </p:nvPr>
        </p:nvSpPr>
        <p:spPr/>
        <p:txBody>
          <a:bodyPr>
            <a:normAutofit lnSpcReduction="10000"/>
          </a:bodyPr>
          <a:lstStyle/>
          <a:p>
            <a:r>
              <a:rPr lang="tr-TR" dirty="0" smtClean="0"/>
              <a:t>Bakanlığın görev alanına giren ve özel önem ve öncelik taşıyan konularda Bakana yardımcı olmak üzere otuz bakanlık müşaviri görevlendirilebilir. Bakanlık müşavirleri Bakanlık makamına bağlı olarak çalışır. Bakanlıkta, basın ve halkla ilişkilerle ilgili faaliyetleri plânlamak ve bu faaliyetlerin belirlenecek usul ve esaslara göre yürütülmesini sağlamak üzere Basın ve Halkla İlişkiler Müşavirliği teşkil edilebilir. </a:t>
            </a:r>
          </a:p>
          <a:p>
            <a:endParaRPr lang="tr-TR" dirty="0"/>
          </a:p>
        </p:txBody>
      </p:sp>
    </p:spTree>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BEŞİNCİ </a:t>
            </a:r>
            <a:r>
              <a:rPr lang="tr-TR" b="1" dirty="0" smtClean="0"/>
              <a:t>BÖLÜM: </a:t>
            </a:r>
            <a:r>
              <a:rPr lang="tr-TR" b="1" dirty="0" smtClean="0"/>
              <a:t>Yardımcı Hizmet </a:t>
            </a:r>
            <a:r>
              <a:rPr lang="tr-TR" b="1" dirty="0" smtClean="0"/>
              <a:t>Birimleri</a:t>
            </a:r>
            <a:endParaRPr lang="tr-TR" dirty="0"/>
          </a:p>
        </p:txBody>
      </p:sp>
      <p:sp>
        <p:nvSpPr>
          <p:cNvPr id="3" name="2 İçerik Yer Tutucusu"/>
          <p:cNvSpPr>
            <a:spLocks noGrp="1"/>
          </p:cNvSpPr>
          <p:nvPr>
            <p:ph idx="1"/>
          </p:nvPr>
        </p:nvSpPr>
        <p:spPr/>
        <p:txBody>
          <a:bodyPr/>
          <a:lstStyle/>
          <a:p>
            <a:r>
              <a:rPr lang="tr-TR" dirty="0" smtClean="0"/>
              <a:t>Kültür ve Turizm Bakanlığı merkez teşkilâtındaki yardımcı hizmet birimleri </a:t>
            </a:r>
            <a:r>
              <a:rPr lang="tr-TR" dirty="0" smtClean="0"/>
              <a:t>şunlardır:</a:t>
            </a:r>
          </a:p>
          <a:p>
            <a:r>
              <a:rPr lang="tr-TR" b="1" dirty="0" smtClean="0"/>
              <a:t>a) </a:t>
            </a:r>
            <a:r>
              <a:rPr lang="tr-TR" dirty="0" smtClean="0"/>
              <a:t>Personel Dairesi Başkanlığı, </a:t>
            </a:r>
            <a:endParaRPr lang="tr-TR" dirty="0" smtClean="0"/>
          </a:p>
          <a:p>
            <a:r>
              <a:rPr lang="tr-TR" b="1" dirty="0" smtClean="0"/>
              <a:t>b</a:t>
            </a:r>
            <a:r>
              <a:rPr lang="tr-TR" b="1" dirty="0" smtClean="0"/>
              <a:t>) </a:t>
            </a:r>
            <a:r>
              <a:rPr lang="tr-TR" dirty="0" smtClean="0"/>
              <a:t>İdari ve Mali İşler Dairesi Başkanlığı, </a:t>
            </a:r>
            <a:endParaRPr lang="tr-TR" dirty="0" smtClean="0"/>
          </a:p>
          <a:p>
            <a:r>
              <a:rPr lang="tr-TR" b="1" dirty="0" smtClean="0"/>
              <a:t>c</a:t>
            </a:r>
            <a:r>
              <a:rPr lang="tr-TR" b="1" dirty="0" smtClean="0"/>
              <a:t>) </a:t>
            </a:r>
            <a:r>
              <a:rPr lang="tr-TR" dirty="0" smtClean="0"/>
              <a:t>Savunma Sekreterliği</a:t>
            </a:r>
            <a:r>
              <a:rPr lang="tr-TR" dirty="0" smtClean="0"/>
              <a:t>,</a:t>
            </a:r>
          </a:p>
          <a:p>
            <a:r>
              <a:rPr lang="tr-TR" dirty="0" smtClean="0"/>
              <a:t> </a:t>
            </a:r>
            <a:r>
              <a:rPr lang="tr-TR" b="1" dirty="0" smtClean="0"/>
              <a:t>d) </a:t>
            </a:r>
            <a:r>
              <a:rPr lang="tr-TR" dirty="0" smtClean="0"/>
              <a:t>Özel Kalem Müdürlüğü. </a:t>
            </a:r>
            <a:endParaRPr lang="tr-TR" dirty="0"/>
          </a:p>
        </p:txBody>
      </p:sp>
    </p:spTree>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Personel Dairesi Başkanlığının görevleri </a:t>
            </a:r>
            <a:r>
              <a:rPr lang="tr-TR" dirty="0" smtClean="0"/>
              <a:t>şunlardır:</a:t>
            </a:r>
            <a:endParaRPr lang="tr-TR" dirty="0"/>
          </a:p>
        </p:txBody>
      </p:sp>
      <p:sp>
        <p:nvSpPr>
          <p:cNvPr id="3" name="2 İçerik Yer Tutucusu"/>
          <p:cNvSpPr>
            <a:spLocks noGrp="1"/>
          </p:cNvSpPr>
          <p:nvPr>
            <p:ph idx="1"/>
          </p:nvPr>
        </p:nvSpPr>
        <p:spPr/>
        <p:txBody>
          <a:bodyPr/>
          <a:lstStyle/>
          <a:p>
            <a:r>
              <a:rPr lang="tr-TR" sz="3600" dirty="0" smtClean="0"/>
              <a:t> </a:t>
            </a:r>
            <a:r>
              <a:rPr lang="tr-TR" sz="3600" b="1" dirty="0" smtClean="0"/>
              <a:t>a) </a:t>
            </a:r>
            <a:r>
              <a:rPr lang="tr-TR" sz="3600" dirty="0" smtClean="0"/>
              <a:t>Bakanlığın insan gücü plânlaması ve personel politikasıyla ilgili çalışmaları yapmak, personel sisteminin geliştirilmesiyle ilgili tekliflerde bulunmak</a:t>
            </a:r>
            <a:r>
              <a:rPr lang="tr-TR" sz="3600" dirty="0" smtClean="0"/>
              <a:t>,</a:t>
            </a:r>
          </a:p>
          <a:p>
            <a:r>
              <a:rPr lang="tr-TR" sz="3600" dirty="0" smtClean="0"/>
              <a:t> </a:t>
            </a:r>
            <a:r>
              <a:rPr lang="tr-TR" sz="3600" b="1" dirty="0" smtClean="0"/>
              <a:t>b) </a:t>
            </a:r>
            <a:r>
              <a:rPr lang="tr-TR" sz="3600" dirty="0" smtClean="0"/>
              <a:t>Bakanlık personelinin atama, özlük, emeklilik ve benzeri işlemlerini yürütmek</a:t>
            </a:r>
            <a:r>
              <a:rPr lang="tr-TR" dirty="0" smtClean="0"/>
              <a:t>,</a:t>
            </a:r>
            <a:endParaRPr lang="tr-T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endParaRPr lang="tr-TR" dirty="0"/>
          </a:p>
          <a:p>
            <a:r>
              <a:rPr lang="tr-TR" dirty="0"/>
              <a:t> </a:t>
            </a:r>
            <a:r>
              <a:rPr lang="tr-TR" b="1" dirty="0"/>
              <a:t>h</a:t>
            </a:r>
            <a:r>
              <a:rPr lang="tr-TR" sz="4400" b="1" dirty="0"/>
              <a:t>) </a:t>
            </a:r>
            <a:r>
              <a:rPr lang="tr-TR" sz="4400" dirty="0"/>
              <a:t>Kanunlarla verilen diğer görevleri yapmak</a:t>
            </a:r>
            <a:r>
              <a:rPr lang="tr-TR" dirty="0"/>
              <a:t>. </a:t>
            </a:r>
          </a:p>
        </p:txBody>
      </p:sp>
    </p:spTree>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r>
              <a:rPr lang="tr-TR" sz="4000" b="1" dirty="0" smtClean="0"/>
              <a:t>c) </a:t>
            </a:r>
            <a:r>
              <a:rPr lang="tr-TR" sz="4000" dirty="0" smtClean="0"/>
              <a:t>Bakanlık merkez, taşra ve yurt dışı teşkilâtları ile bağlı kuruluşlarının eğitim plânlarını hazırlamak, yayımlamak ve uygulanmasını takip etmek</a:t>
            </a:r>
            <a:r>
              <a:rPr lang="tr-TR" sz="4000" dirty="0" smtClean="0"/>
              <a:t>,</a:t>
            </a:r>
          </a:p>
          <a:p>
            <a:r>
              <a:rPr lang="tr-TR" sz="4000" dirty="0" smtClean="0"/>
              <a:t> </a:t>
            </a:r>
            <a:r>
              <a:rPr lang="tr-TR" sz="4000" b="1" dirty="0" smtClean="0"/>
              <a:t>d) </a:t>
            </a:r>
            <a:r>
              <a:rPr lang="tr-TR" sz="4000" dirty="0" smtClean="0"/>
              <a:t>Bakanlık makamınca verilecek benzeri görevleri yapmak.</a:t>
            </a:r>
            <a:endParaRPr lang="tr-TR" sz="4000" dirty="0"/>
          </a:p>
        </p:txBody>
      </p:sp>
    </p:spTree>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İdari ve Mali İşler Dairesi Başkanlığı </a:t>
            </a:r>
            <a:endParaRPr lang="tr-TR" dirty="0"/>
          </a:p>
        </p:txBody>
      </p:sp>
      <p:sp>
        <p:nvSpPr>
          <p:cNvPr id="3" name="2 İçerik Yer Tutucusu"/>
          <p:cNvSpPr>
            <a:spLocks noGrp="1"/>
          </p:cNvSpPr>
          <p:nvPr>
            <p:ph idx="1"/>
          </p:nvPr>
        </p:nvSpPr>
        <p:spPr/>
        <p:txBody>
          <a:bodyPr>
            <a:normAutofit lnSpcReduction="10000"/>
          </a:bodyPr>
          <a:lstStyle/>
          <a:p>
            <a:r>
              <a:rPr lang="tr-TR" b="1" dirty="0" smtClean="0"/>
              <a:t> </a:t>
            </a:r>
            <a:r>
              <a:rPr lang="tr-TR" dirty="0" smtClean="0"/>
              <a:t>İdari ve Mali İşler Dairesi Başkanlığının görevleri şunlardır: </a:t>
            </a:r>
            <a:endParaRPr lang="tr-TR" dirty="0" smtClean="0"/>
          </a:p>
          <a:p>
            <a:r>
              <a:rPr lang="tr-TR" sz="3600" b="1" dirty="0" smtClean="0"/>
              <a:t>a</a:t>
            </a:r>
            <a:r>
              <a:rPr lang="tr-TR" sz="3600" b="1" dirty="0" smtClean="0"/>
              <a:t>) </a:t>
            </a:r>
            <a:r>
              <a:rPr lang="tr-TR" sz="3600" dirty="0" smtClean="0"/>
              <a:t>Bakanlık için gerekli araç, gereç ve malzemenin temini ile ilgili hizmetleri yürütmek, </a:t>
            </a:r>
            <a:endParaRPr lang="tr-TR" sz="3600" dirty="0" smtClean="0"/>
          </a:p>
          <a:p>
            <a:r>
              <a:rPr lang="tr-TR" sz="3600" b="1" dirty="0" smtClean="0"/>
              <a:t>b</a:t>
            </a:r>
            <a:r>
              <a:rPr lang="tr-TR" sz="3600" b="1" dirty="0" smtClean="0"/>
              <a:t>) </a:t>
            </a:r>
            <a:r>
              <a:rPr lang="tr-TR" sz="3600" dirty="0" smtClean="0"/>
              <a:t>İhtiyaç duyulan bina ve arazinin kiralanma ve satın alma işlemlerini </a:t>
            </a:r>
            <a:r>
              <a:rPr lang="tr-TR" sz="3600" dirty="0" smtClean="0"/>
              <a:t>yürütmek</a:t>
            </a:r>
            <a:endParaRPr lang="tr-TR" sz="3600" dirty="0"/>
          </a:p>
        </p:txBody>
      </p:sp>
    </p:spTree>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lnSpcReduction="10000"/>
          </a:bodyPr>
          <a:lstStyle/>
          <a:p>
            <a:r>
              <a:rPr lang="tr-TR" sz="3600" b="1" dirty="0" smtClean="0"/>
              <a:t>c</a:t>
            </a:r>
            <a:r>
              <a:rPr lang="tr-TR" sz="3600" b="1" dirty="0" smtClean="0"/>
              <a:t>) </a:t>
            </a:r>
            <a:r>
              <a:rPr lang="tr-TR" sz="3600" dirty="0" smtClean="0"/>
              <a:t>Bakanlığın mali işlerle ilgili hizmetlerini yürütmek</a:t>
            </a:r>
          </a:p>
          <a:p>
            <a:r>
              <a:rPr lang="tr-TR" sz="3600" b="1" dirty="0" smtClean="0"/>
              <a:t>d) </a:t>
            </a:r>
            <a:r>
              <a:rPr lang="tr-TR" sz="3600" dirty="0" smtClean="0"/>
              <a:t>Temizlik, aydınlatma, ısıtma, bakım, onarım ve taşıma hizmetlerini yapmak veya yaptırmak, </a:t>
            </a:r>
            <a:endParaRPr lang="tr-TR" sz="3600" dirty="0" smtClean="0"/>
          </a:p>
          <a:p>
            <a:r>
              <a:rPr lang="tr-TR" sz="3600" b="1" dirty="0" smtClean="0"/>
              <a:t>e</a:t>
            </a:r>
            <a:r>
              <a:rPr lang="tr-TR" sz="3600" b="1" dirty="0" smtClean="0"/>
              <a:t>) </a:t>
            </a:r>
            <a:r>
              <a:rPr lang="tr-TR" sz="3600" dirty="0" smtClean="0"/>
              <a:t>Sosyal tesislerin kurulması ve yönetimi ile ilgili hizmetleri düzenlemek ve yürütmek</a:t>
            </a:r>
            <a:r>
              <a:rPr lang="tr-TR" dirty="0" smtClean="0"/>
              <a:t>, </a:t>
            </a:r>
            <a:endParaRPr lang="tr-TR" dirty="0"/>
          </a:p>
        </p:txBody>
      </p:sp>
    </p:spTree>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 </a:t>
            </a:r>
            <a:r>
              <a:rPr lang="tr-TR" sz="4000" b="1" dirty="0" smtClean="0"/>
              <a:t>f) </a:t>
            </a:r>
            <a:r>
              <a:rPr lang="tr-TR" sz="4000" dirty="0" smtClean="0"/>
              <a:t>Bakanlık personelinin ve ailelerinin sağlık hizmetlerinden yararlanmalarını </a:t>
            </a:r>
            <a:r>
              <a:rPr lang="tr-TR" sz="4000" dirty="0" smtClean="0"/>
              <a:t>sağlamak</a:t>
            </a:r>
          </a:p>
          <a:p>
            <a:r>
              <a:rPr lang="tr-TR" sz="4000" b="1" dirty="0" smtClean="0"/>
              <a:t>g</a:t>
            </a:r>
            <a:r>
              <a:rPr lang="tr-TR" sz="4000" b="1" dirty="0" smtClean="0"/>
              <a:t>) </a:t>
            </a:r>
            <a:r>
              <a:rPr lang="tr-TR" sz="4000" dirty="0" smtClean="0"/>
              <a:t>Bakanlığa gelen yazı ve mesajlardan gerekenlerin Bakan veya Müsteşara sunulmasını sağlamak,</a:t>
            </a:r>
            <a:endParaRPr lang="tr-TR" sz="4000" dirty="0"/>
          </a:p>
        </p:txBody>
      </p:sp>
    </p:spTree>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r>
              <a:rPr lang="tr-TR" sz="3600" b="1" dirty="0" smtClean="0"/>
              <a:t>g) </a:t>
            </a:r>
            <a:r>
              <a:rPr lang="tr-TR" sz="3600" dirty="0" smtClean="0"/>
              <a:t>Bakanlığa gelen yazı ve mesajlardan gerekenlerin Bakan veya Müsteşara sunulmasını sağlamak</a:t>
            </a:r>
            <a:r>
              <a:rPr lang="tr-TR" sz="3600" dirty="0" smtClean="0"/>
              <a:t>,</a:t>
            </a:r>
          </a:p>
          <a:p>
            <a:r>
              <a:rPr lang="tr-TR" sz="3600" dirty="0" smtClean="0"/>
              <a:t> </a:t>
            </a:r>
            <a:r>
              <a:rPr lang="tr-TR" sz="3600" b="1" dirty="0" smtClean="0"/>
              <a:t>h) </a:t>
            </a:r>
            <a:r>
              <a:rPr lang="tr-TR" sz="3600" dirty="0" smtClean="0"/>
              <a:t>Bakan ve Müsteşarın direktif ve emirlerini ilgililere duyurmak ve işlemlerini takip etmek, Bakanlığın iç ve dış protokol hizmetlerini yürütmek, </a:t>
            </a:r>
            <a:endParaRPr lang="tr-TR" sz="3600" dirty="0"/>
          </a:p>
        </p:txBody>
      </p:sp>
    </p:spTree>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Autofit/>
          </a:bodyPr>
          <a:lstStyle/>
          <a:p>
            <a:r>
              <a:rPr lang="tr-TR" sz="4000" b="1" dirty="0" smtClean="0"/>
              <a:t>ı) </a:t>
            </a:r>
            <a:r>
              <a:rPr lang="tr-TR" sz="4000" dirty="0" smtClean="0"/>
              <a:t>Süreli evrakın zamanında işleme konulmasını sağlamak</a:t>
            </a:r>
            <a:r>
              <a:rPr lang="tr-TR" sz="4000" dirty="0" smtClean="0"/>
              <a:t>,</a:t>
            </a:r>
          </a:p>
          <a:p>
            <a:r>
              <a:rPr lang="tr-TR" sz="4000" dirty="0" smtClean="0"/>
              <a:t> </a:t>
            </a:r>
            <a:r>
              <a:rPr lang="tr-TR" sz="4000" b="1" dirty="0" smtClean="0"/>
              <a:t>j) </a:t>
            </a:r>
            <a:r>
              <a:rPr lang="tr-TR" sz="4000" dirty="0" smtClean="0"/>
              <a:t>Bakanlığı ilgilendiren toplantı, brifing ve görüşmeleri düzenlemek, bunlara ait önemli not ve tutanakları tutmak ve yaymak</a:t>
            </a:r>
            <a:r>
              <a:rPr lang="tr-TR" sz="4000" dirty="0" smtClean="0"/>
              <a:t>,</a:t>
            </a:r>
          </a:p>
          <a:p>
            <a:r>
              <a:rPr lang="tr-TR" sz="4000" dirty="0" smtClean="0"/>
              <a:t> </a:t>
            </a:r>
            <a:endParaRPr lang="tr-TR" sz="4000" dirty="0"/>
          </a:p>
        </p:txBody>
      </p:sp>
    </p:spTree>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r>
              <a:rPr lang="tr-TR" sz="4400" b="1" dirty="0" smtClean="0"/>
              <a:t>k) </a:t>
            </a:r>
            <a:r>
              <a:rPr lang="tr-TR" sz="4400" dirty="0" smtClean="0"/>
              <a:t>Genel evrak, arşiv ve haber merkezinin hizmet ve faaliyetlerini düzenlemek ve yürütmek,</a:t>
            </a:r>
          </a:p>
          <a:p>
            <a:r>
              <a:rPr lang="tr-TR" sz="4400" dirty="0" smtClean="0"/>
              <a:t> </a:t>
            </a:r>
            <a:r>
              <a:rPr lang="tr-TR" sz="4400" b="1" dirty="0" smtClean="0"/>
              <a:t>l) </a:t>
            </a:r>
            <a:r>
              <a:rPr lang="tr-TR" sz="4400" dirty="0" smtClean="0"/>
              <a:t>Bakanlık makamınca verilecek benzeri görevleri yapmak. </a:t>
            </a:r>
          </a:p>
          <a:p>
            <a:endParaRPr lang="tr-TR" sz="4400" dirty="0"/>
          </a:p>
        </p:txBody>
      </p:sp>
    </p:spTree>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Savunma Sekreterliği </a:t>
            </a:r>
            <a:endParaRPr lang="tr-TR" dirty="0"/>
          </a:p>
        </p:txBody>
      </p:sp>
      <p:sp>
        <p:nvSpPr>
          <p:cNvPr id="3" name="2 İçerik Yer Tutucusu"/>
          <p:cNvSpPr>
            <a:spLocks noGrp="1"/>
          </p:cNvSpPr>
          <p:nvPr>
            <p:ph idx="1"/>
          </p:nvPr>
        </p:nvSpPr>
        <p:spPr/>
        <p:txBody>
          <a:bodyPr/>
          <a:lstStyle/>
          <a:p>
            <a:r>
              <a:rPr lang="tr-TR" b="1" dirty="0" smtClean="0"/>
              <a:t> </a:t>
            </a:r>
            <a:r>
              <a:rPr lang="tr-TR" sz="4000" dirty="0" smtClean="0"/>
              <a:t>Savunma Sekreterliği, özel kanununda ve diğer kanunlarda gösterilen görevleri yerine </a:t>
            </a:r>
            <a:r>
              <a:rPr lang="tr-TR" sz="4000" dirty="0" smtClean="0"/>
              <a:t>getirir.</a:t>
            </a:r>
            <a:endParaRPr lang="tr-TR" sz="4000" dirty="0"/>
          </a:p>
        </p:txBody>
      </p:sp>
    </p:spTree>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6000" b="1" dirty="0" smtClean="0"/>
              <a:t>Özel Kalem </a:t>
            </a:r>
            <a:r>
              <a:rPr lang="tr-TR" sz="6000" b="1" dirty="0" smtClean="0"/>
              <a:t>Müdürlüğü</a:t>
            </a:r>
            <a:endParaRPr lang="tr-TR" sz="6000" dirty="0"/>
          </a:p>
        </p:txBody>
      </p:sp>
      <p:sp>
        <p:nvSpPr>
          <p:cNvPr id="3" name="2 İçerik Yer Tutucusu"/>
          <p:cNvSpPr>
            <a:spLocks noGrp="1"/>
          </p:cNvSpPr>
          <p:nvPr>
            <p:ph idx="1"/>
          </p:nvPr>
        </p:nvSpPr>
        <p:spPr/>
        <p:txBody>
          <a:bodyPr/>
          <a:lstStyle/>
          <a:p>
            <a:r>
              <a:rPr lang="tr-TR" b="1" dirty="0" smtClean="0"/>
              <a:t>Özel Kalem Müdürlüğünün görevleri şunlardır: </a:t>
            </a:r>
            <a:endParaRPr lang="tr-TR" b="1" dirty="0" smtClean="0"/>
          </a:p>
          <a:p>
            <a:r>
              <a:rPr lang="tr-TR" sz="4000" b="1" dirty="0" smtClean="0"/>
              <a:t>a</a:t>
            </a:r>
            <a:r>
              <a:rPr lang="tr-TR" sz="4000" b="1" dirty="0" smtClean="0"/>
              <a:t>) </a:t>
            </a:r>
            <a:r>
              <a:rPr lang="tr-TR" sz="4000" dirty="0" smtClean="0"/>
              <a:t>Bakanın resmi ve özel yazışmalarını yürütmek, </a:t>
            </a:r>
            <a:endParaRPr lang="tr-TR" sz="4000" dirty="0" smtClean="0"/>
          </a:p>
          <a:p>
            <a:r>
              <a:rPr lang="tr-TR" sz="4000" b="1" dirty="0" smtClean="0"/>
              <a:t>b) </a:t>
            </a:r>
            <a:r>
              <a:rPr lang="tr-TR" sz="4000" dirty="0" smtClean="0"/>
              <a:t>Bakanın </a:t>
            </a:r>
            <a:r>
              <a:rPr lang="tr-TR" sz="4000" dirty="0" smtClean="0"/>
              <a:t>her türlü protokol ve tören işlerini düzenlemek ve yürütmek, </a:t>
            </a:r>
            <a:endParaRPr lang="tr-TR" sz="4000" dirty="0"/>
          </a:p>
        </p:txBody>
      </p:sp>
    </p:spTree>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r>
              <a:rPr lang="tr-TR" sz="5400" b="1" dirty="0" smtClean="0"/>
              <a:t>c) </a:t>
            </a:r>
            <a:r>
              <a:rPr lang="tr-TR" sz="5400" dirty="0" smtClean="0"/>
              <a:t>Bakanın ziyaret, davet, karşılama, uğurlama, ağırlama ve bayramlarla ilgili hizmetlerini düzenlemek, </a:t>
            </a:r>
          </a:p>
          <a:p>
            <a:endParaRPr lang="tr-TR" sz="5400" dirty="0" smtClean="0"/>
          </a:p>
          <a:p>
            <a:endParaRPr lang="tr-TR" sz="54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a:t/>
            </a:r>
            <a:br>
              <a:rPr lang="tr-TR" dirty="0"/>
            </a:br>
            <a:r>
              <a:rPr lang="tr-TR" dirty="0"/>
              <a:t> </a:t>
            </a:r>
            <a:r>
              <a:rPr lang="tr-TR" b="1" dirty="0"/>
              <a:t>İKİNCİ </a:t>
            </a:r>
            <a:r>
              <a:rPr lang="tr-TR" b="1" dirty="0" smtClean="0"/>
              <a:t>BÖLÜM: </a:t>
            </a:r>
            <a:r>
              <a:rPr lang="tr-TR" b="1" dirty="0"/>
              <a:t>Bakanlık Teşkilâtı </a:t>
            </a:r>
            <a:endParaRPr lang="tr-TR" dirty="0"/>
          </a:p>
        </p:txBody>
      </p:sp>
      <p:sp>
        <p:nvSpPr>
          <p:cNvPr id="3" name="2 İçerik Yer Tutucusu"/>
          <p:cNvSpPr>
            <a:spLocks noGrp="1"/>
          </p:cNvSpPr>
          <p:nvPr>
            <p:ph idx="1"/>
          </p:nvPr>
        </p:nvSpPr>
        <p:spPr/>
        <p:txBody>
          <a:bodyPr/>
          <a:lstStyle/>
          <a:p>
            <a:endParaRPr lang="tr-TR" dirty="0"/>
          </a:p>
          <a:p>
            <a:r>
              <a:rPr lang="tr-TR" dirty="0"/>
              <a:t> </a:t>
            </a:r>
            <a:r>
              <a:rPr lang="tr-TR" sz="4400" dirty="0"/>
              <a:t>Madde 3- Kültür ve Turizm Bakanlığı; merkez, taşra ve yurt dışı teşkilâtı ile bağlı kuruluşlardan meydana </a:t>
            </a:r>
            <a:r>
              <a:rPr lang="tr-TR" sz="4400" dirty="0" smtClean="0"/>
              <a:t>gelir.</a:t>
            </a:r>
            <a:endParaRPr lang="tr-TR" sz="4400" dirty="0"/>
          </a:p>
        </p:txBody>
      </p:sp>
    </p:spTree>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r>
              <a:rPr lang="tr-TR" sz="4400" b="1" dirty="0" smtClean="0"/>
              <a:t>d) </a:t>
            </a:r>
            <a:r>
              <a:rPr lang="tr-TR" sz="4400" dirty="0" smtClean="0"/>
              <a:t>Bakanlık makamınca verilecek benzeri görevleri yapmak. </a:t>
            </a:r>
          </a:p>
          <a:p>
            <a:endParaRPr lang="tr-TR" sz="4400" dirty="0"/>
          </a:p>
        </p:txBody>
      </p:sp>
    </p:spTree>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ALTINCI </a:t>
            </a:r>
            <a:r>
              <a:rPr lang="tr-TR" b="1" dirty="0" smtClean="0"/>
              <a:t>BÖLÜM: </a:t>
            </a:r>
            <a:r>
              <a:rPr lang="tr-TR" b="1" dirty="0" smtClean="0"/>
              <a:t>Taşra ve Yurt Dışı Teşkilâtları ile Bağlı Kuruluşlar </a:t>
            </a:r>
            <a:endParaRPr lang="tr-TR" dirty="0"/>
          </a:p>
        </p:txBody>
      </p:sp>
      <p:sp>
        <p:nvSpPr>
          <p:cNvPr id="3" name="2 İçerik Yer Tutucusu"/>
          <p:cNvSpPr>
            <a:spLocks noGrp="1"/>
          </p:cNvSpPr>
          <p:nvPr>
            <p:ph idx="1"/>
          </p:nvPr>
        </p:nvSpPr>
        <p:spPr/>
        <p:txBody>
          <a:bodyPr>
            <a:normAutofit/>
          </a:bodyPr>
          <a:lstStyle/>
          <a:p>
            <a:r>
              <a:rPr lang="tr-TR" sz="4000" dirty="0" smtClean="0"/>
              <a:t>Bakanlık, 27.9.1984 tarihli ve 3046 sayılı Kanun, 5442 sayılı İl İdaresi Kanunu ve 190 sayılı Genel Kadro ve Usulü Hakkında Kanun Hükmünde Kararname hükümlerine uygun olarak gerekli gördüğü illerde taşra teşkilâtı kurmaya </a:t>
            </a:r>
            <a:r>
              <a:rPr lang="tr-TR" sz="4000" dirty="0" smtClean="0"/>
              <a:t>yetkilidir.</a:t>
            </a:r>
            <a:endParaRPr lang="tr-TR" sz="4000" dirty="0"/>
          </a:p>
        </p:txBody>
      </p:sp>
    </p:spTree>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r>
              <a:rPr lang="tr-TR" sz="4000" dirty="0" smtClean="0"/>
              <a:t>Bakanlık</a:t>
            </a:r>
            <a:r>
              <a:rPr lang="tr-TR" sz="4000" dirty="0" smtClean="0"/>
              <a:t>, 189 sayılı Kamu Kurum ve Kuruluşlarının Yurtdışı Teşkilâtı Hakkında Kanun Hükmünde Kararname hükümlerine göre yurt dışı teşkilâtı kurmaya </a:t>
            </a:r>
            <a:r>
              <a:rPr lang="tr-TR" sz="4000" dirty="0" smtClean="0"/>
              <a:t>yetkilidir.</a:t>
            </a:r>
            <a:endParaRPr lang="tr-TR" sz="4000" dirty="0"/>
          </a:p>
        </p:txBody>
      </p:sp>
    </p:spTree>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Kültür ve Turizm Bakanlığının bağlı </a:t>
            </a:r>
            <a:r>
              <a:rPr lang="tr-TR" b="1" dirty="0" smtClean="0"/>
              <a:t>kuruluşları</a:t>
            </a:r>
            <a:endParaRPr lang="tr-TR" dirty="0"/>
          </a:p>
        </p:txBody>
      </p:sp>
      <p:sp>
        <p:nvSpPr>
          <p:cNvPr id="3" name="2 İçerik Yer Tutucusu"/>
          <p:cNvSpPr>
            <a:spLocks noGrp="1"/>
          </p:cNvSpPr>
          <p:nvPr>
            <p:ph idx="1"/>
          </p:nvPr>
        </p:nvSpPr>
        <p:spPr/>
        <p:txBody>
          <a:bodyPr>
            <a:normAutofit/>
          </a:bodyPr>
          <a:lstStyle/>
          <a:p>
            <a:r>
              <a:rPr lang="tr-TR" sz="4800" b="1" dirty="0" smtClean="0"/>
              <a:t>a) </a:t>
            </a:r>
            <a:r>
              <a:rPr lang="tr-TR" sz="4800" dirty="0" smtClean="0"/>
              <a:t>Devlet Tiyatroları Genel Müdürlüğü</a:t>
            </a:r>
            <a:r>
              <a:rPr lang="tr-TR" sz="4800" dirty="0" smtClean="0"/>
              <a:t>,</a:t>
            </a:r>
          </a:p>
          <a:p>
            <a:r>
              <a:rPr lang="tr-TR" sz="4800" dirty="0" smtClean="0"/>
              <a:t> </a:t>
            </a:r>
            <a:r>
              <a:rPr lang="tr-TR" sz="4800" b="1" dirty="0" smtClean="0"/>
              <a:t>b) </a:t>
            </a:r>
            <a:r>
              <a:rPr lang="tr-TR" sz="4800" dirty="0" smtClean="0"/>
              <a:t>Devlet Opera ve Balesi Genel Müdürlüğü</a:t>
            </a:r>
            <a:endParaRPr lang="tr-TR" sz="4800" dirty="0"/>
          </a:p>
        </p:txBody>
      </p:sp>
    </p:spTree>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endParaRPr lang="tr-T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a:t>Merkez teşkilâtı</a:t>
            </a:r>
            <a:endParaRPr lang="tr-TR" dirty="0"/>
          </a:p>
        </p:txBody>
      </p:sp>
      <p:sp>
        <p:nvSpPr>
          <p:cNvPr id="3" name="2 İçerik Yer Tutucusu"/>
          <p:cNvSpPr>
            <a:spLocks noGrp="1"/>
          </p:cNvSpPr>
          <p:nvPr>
            <p:ph idx="1"/>
          </p:nvPr>
        </p:nvSpPr>
        <p:spPr/>
        <p:txBody>
          <a:bodyPr>
            <a:normAutofit/>
          </a:bodyPr>
          <a:lstStyle/>
          <a:p>
            <a:endParaRPr lang="tr-TR" dirty="0"/>
          </a:p>
          <a:p>
            <a:r>
              <a:rPr lang="tr-TR" sz="4400" dirty="0" smtClean="0"/>
              <a:t>Madde </a:t>
            </a:r>
            <a:r>
              <a:rPr lang="tr-TR" sz="4400" dirty="0"/>
              <a:t>4- Bakanlık merkez teşkilâtı; ana hizmet birimleriyle danışma ve denetim birimleri ve yardımcı hizmet birimlerinden meydana gelir</a:t>
            </a:r>
            <a:r>
              <a:rPr lang="tr-TR" sz="4400" dirty="0" smtClean="0"/>
              <a:t>.</a:t>
            </a:r>
            <a:endParaRPr lang="tr-TR" sz="44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a:t/>
            </a:r>
            <a:br>
              <a:rPr lang="tr-TR" dirty="0"/>
            </a:br>
            <a:r>
              <a:rPr lang="tr-TR" dirty="0"/>
              <a:t> </a:t>
            </a:r>
            <a:r>
              <a:rPr lang="tr-TR" b="1" dirty="0"/>
              <a:t>Bakan Madde 5-</a:t>
            </a:r>
            <a:endParaRPr lang="tr-TR" dirty="0"/>
          </a:p>
        </p:txBody>
      </p:sp>
      <p:sp>
        <p:nvSpPr>
          <p:cNvPr id="3" name="2 İçerik Yer Tutucusu"/>
          <p:cNvSpPr>
            <a:spLocks noGrp="1"/>
          </p:cNvSpPr>
          <p:nvPr>
            <p:ph idx="1"/>
          </p:nvPr>
        </p:nvSpPr>
        <p:spPr/>
        <p:txBody>
          <a:bodyPr>
            <a:normAutofit lnSpcReduction="10000"/>
          </a:bodyPr>
          <a:lstStyle/>
          <a:p>
            <a:endParaRPr lang="tr-TR" dirty="0"/>
          </a:p>
          <a:p>
            <a:r>
              <a:rPr lang="tr-TR" dirty="0"/>
              <a:t> </a:t>
            </a:r>
            <a:r>
              <a:rPr lang="tr-TR" sz="4000" dirty="0"/>
              <a:t>Bakan; Bakanlık teşkilâtının en üst amiridir ve Bakanlık hizmetlerini mevzuata, Hükümetin genel siyasetine, millî güvenlik siyasetine, kalkınma plânlarına ve yıllık programlara uygun </a:t>
            </a:r>
            <a:r>
              <a:rPr lang="tr-TR" sz="4000" dirty="0" smtClean="0"/>
              <a:t>olarak yürütmekle</a:t>
            </a:r>
            <a:endParaRPr lang="tr-TR" sz="40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endParaRPr lang="tr-TR" dirty="0"/>
          </a:p>
          <a:p>
            <a:r>
              <a:rPr lang="tr-TR" sz="4400" dirty="0" smtClean="0"/>
              <a:t>ve </a:t>
            </a:r>
            <a:r>
              <a:rPr lang="tr-TR" sz="4400" dirty="0"/>
              <a:t>Bakanlığın faaliyet alanına giren konularda diğer bakanlıklarla işbirliği ve koordinasyonu sağlamakla görevli ve Başbakana karşı sorumludur.</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lnSpcReduction="10000"/>
          </a:bodyPr>
          <a:lstStyle/>
          <a:p>
            <a:endParaRPr lang="tr-TR" dirty="0"/>
          </a:p>
          <a:p>
            <a:r>
              <a:rPr lang="tr-TR" dirty="0"/>
              <a:t> </a:t>
            </a:r>
            <a:r>
              <a:rPr lang="tr-TR" sz="4000" dirty="0"/>
              <a:t>Bakan, emri altındakilerin faaliyet ve işlemlerinden ayrıca sorumlu olup, Bakanlık </a:t>
            </a:r>
            <a:r>
              <a:rPr lang="tr-TR" sz="4000" dirty="0" smtClean="0"/>
              <a:t>merkez</a:t>
            </a:r>
            <a:r>
              <a:rPr lang="tr-TR" sz="4000" dirty="0"/>
              <a:t>, taşra ve </a:t>
            </a:r>
            <a:r>
              <a:rPr lang="tr-TR" sz="4000" dirty="0" smtClean="0"/>
              <a:t>yurt </a:t>
            </a:r>
            <a:r>
              <a:rPr lang="tr-TR" sz="4000" dirty="0"/>
              <a:t>dışı teşkilâtları ile bağlı kuruluşların faaliyetlerini, işlemlerini ve hesaplarını denetlemekle görevli ve yetkilidir.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Müsteşar ve müsteşar yardımcıları Madde 6-</a:t>
            </a:r>
            <a:endParaRPr lang="tr-TR" b="1" dirty="0"/>
          </a:p>
        </p:txBody>
      </p:sp>
      <p:sp>
        <p:nvSpPr>
          <p:cNvPr id="3" name="2 İçerik Yer Tutucusu"/>
          <p:cNvSpPr>
            <a:spLocks noGrp="1"/>
          </p:cNvSpPr>
          <p:nvPr>
            <p:ph idx="1"/>
          </p:nvPr>
        </p:nvSpPr>
        <p:spPr/>
        <p:txBody>
          <a:bodyPr/>
          <a:lstStyle/>
          <a:p>
            <a:r>
              <a:rPr lang="tr-TR" dirty="0" smtClean="0"/>
              <a:t>Müsteşar</a:t>
            </a:r>
            <a:r>
              <a:rPr lang="tr-TR" dirty="0"/>
              <a:t>, Bakanın emrinde ve onun yardımcısı olup, Bakanlık hizmetlerini, Bakan adına ve Bakanın direktif ve emirleri yönünde, Bakanlığın amaç ve politikalarına, kalkınma plânlarına, yıllık programlara ve mevzuat hükümlerine uygun olarak düzenler ve </a:t>
            </a:r>
            <a:r>
              <a:rPr lang="tr-TR" dirty="0" smtClean="0"/>
              <a:t>yürütür.</a:t>
            </a:r>
            <a:endParaRPr lang="tr-T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r>
              <a:rPr lang="tr-TR" sz="4000" dirty="0"/>
              <a:t>Bu amaçla, Bakanlık Teftiş Kurulu hariç, Bakanlık kuruluşlarına gereken emirleri verir ve bunların uygulanmasını takip ve temin eder. Müsteşar, yukarıda belirtilen hizmetlerin yürütülmesinden Bakana karşı sorumludur.</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r>
              <a:rPr lang="tr-TR" sz="4400" dirty="0"/>
              <a:t>Bakanlıkta, Müsteşara yardımcı olmak üzere en çok dört Müsteşar Yardımcısı görevlendirilebilir.</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a:t/>
            </a:r>
            <a:br>
              <a:rPr lang="tr-TR" dirty="0"/>
            </a:br>
            <a:r>
              <a:rPr lang="tr-TR" dirty="0"/>
              <a:t> </a:t>
            </a:r>
            <a:r>
              <a:rPr lang="tr-TR" b="1" dirty="0"/>
              <a:t>BİRİNCİ </a:t>
            </a:r>
            <a:r>
              <a:rPr lang="tr-TR" b="1" dirty="0" smtClean="0"/>
              <a:t>BÖLÜM: </a:t>
            </a:r>
            <a:r>
              <a:rPr lang="tr-TR" b="1" dirty="0"/>
              <a:t>Amaç ve Görev </a:t>
            </a:r>
            <a:endParaRPr lang="tr-TR" dirty="0"/>
          </a:p>
        </p:txBody>
      </p:sp>
      <p:sp>
        <p:nvSpPr>
          <p:cNvPr id="3" name="2 İçerik Yer Tutucusu"/>
          <p:cNvSpPr>
            <a:spLocks noGrp="1"/>
          </p:cNvSpPr>
          <p:nvPr>
            <p:ph idx="1"/>
          </p:nvPr>
        </p:nvSpPr>
        <p:spPr/>
        <p:txBody>
          <a:bodyPr/>
          <a:lstStyle/>
          <a:p>
            <a:pPr>
              <a:buNone/>
            </a:pPr>
            <a:r>
              <a:rPr lang="tr-TR" b="1" dirty="0" smtClean="0"/>
              <a:t>    Amaç </a:t>
            </a:r>
            <a:r>
              <a:rPr lang="tr-TR" b="1" dirty="0"/>
              <a:t>Madde 1- </a:t>
            </a:r>
            <a:endParaRPr lang="tr-TR" b="1" dirty="0" smtClean="0"/>
          </a:p>
          <a:p>
            <a:pPr>
              <a:buNone/>
            </a:pPr>
            <a:r>
              <a:rPr lang="tr-TR" b="1" dirty="0"/>
              <a:t> </a:t>
            </a:r>
            <a:r>
              <a:rPr lang="tr-TR" b="1" dirty="0" smtClean="0"/>
              <a:t>    </a:t>
            </a:r>
            <a:r>
              <a:rPr lang="tr-TR" dirty="0" smtClean="0"/>
              <a:t>Bu </a:t>
            </a:r>
            <a:r>
              <a:rPr lang="tr-TR" dirty="0"/>
              <a:t>Kanunun amacı; kültürel değerleri yaşatmak, geliştirmek, yaymak, tanıtmak, değerlendirmek ve benimsetmek, tarihî ve kültürel varlıkların tahribini ve yok edilmesini önlemek, yurdun turizme elverişli bütün imkânlarını ülke ekonomisine olumlu katkı sağlayacak şekilde değerlendirmek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a:t>ÜÇÜNCÜ </a:t>
            </a:r>
            <a:r>
              <a:rPr lang="tr-TR" b="1" dirty="0" smtClean="0"/>
              <a:t>BÖLÜM: </a:t>
            </a:r>
            <a:r>
              <a:rPr lang="tr-TR" b="1" dirty="0"/>
              <a:t>Ana Hizmet Birimleri</a:t>
            </a:r>
            <a:endParaRPr lang="tr-TR" dirty="0"/>
          </a:p>
        </p:txBody>
      </p:sp>
      <p:sp>
        <p:nvSpPr>
          <p:cNvPr id="3" name="2 İçerik Yer Tutucusu"/>
          <p:cNvSpPr>
            <a:spLocks noGrp="1"/>
          </p:cNvSpPr>
          <p:nvPr>
            <p:ph idx="1"/>
          </p:nvPr>
        </p:nvSpPr>
        <p:spPr/>
        <p:txBody>
          <a:bodyPr>
            <a:normAutofit/>
          </a:bodyPr>
          <a:lstStyle/>
          <a:p>
            <a:r>
              <a:rPr lang="tr-TR" dirty="0"/>
              <a:t>Ana hizmet birimleri Madde 7- Kültür ve Turizm Bakanlığı merkez teşkilâtındaki ana hizmet birimleri şunlardır: </a:t>
            </a:r>
            <a:endParaRPr lang="tr-TR" dirty="0" smtClean="0"/>
          </a:p>
          <a:p>
            <a:r>
              <a:rPr lang="tr-TR" dirty="0" smtClean="0"/>
              <a:t>a</a:t>
            </a:r>
            <a:r>
              <a:rPr lang="tr-TR" dirty="0"/>
              <a:t>) Güzel Sanatlar Genel Müdürlüğü, </a:t>
            </a:r>
            <a:endParaRPr lang="tr-TR" dirty="0" smtClean="0"/>
          </a:p>
          <a:p>
            <a:r>
              <a:rPr lang="tr-TR" dirty="0" smtClean="0"/>
              <a:t>b</a:t>
            </a:r>
            <a:r>
              <a:rPr lang="tr-TR" dirty="0"/>
              <a:t>) Kültür Varlıkları ve Müzeler Genel Müdürlüğü, </a:t>
            </a:r>
            <a:endParaRPr lang="tr-TR" dirty="0" smtClean="0"/>
          </a:p>
          <a:p>
            <a:r>
              <a:rPr lang="tr-TR" dirty="0" smtClean="0"/>
              <a:t>c</a:t>
            </a:r>
            <a:r>
              <a:rPr lang="tr-TR" dirty="0"/>
              <a:t>) Kütüphaneler ve Yayımlar Genel Müdürlüğü, d) Telif Hakları ve Sinema Genel Müdürlüğü,</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a:t>e) Yatırım ve İşletmeler Genel Müdürlüğü</a:t>
            </a:r>
            <a:r>
              <a:rPr lang="tr-TR" dirty="0" smtClean="0"/>
              <a:t>,</a:t>
            </a:r>
          </a:p>
          <a:p>
            <a:r>
              <a:rPr lang="tr-TR" dirty="0" smtClean="0"/>
              <a:t> </a:t>
            </a:r>
            <a:r>
              <a:rPr lang="tr-TR" dirty="0"/>
              <a:t>f) Araştırma ve Eğitim Genel Müdürlüğü</a:t>
            </a:r>
            <a:r>
              <a:rPr lang="tr-TR" dirty="0" smtClean="0"/>
              <a:t>,</a:t>
            </a:r>
          </a:p>
          <a:p>
            <a:pPr>
              <a:buNone/>
            </a:pPr>
            <a:r>
              <a:rPr lang="tr-TR" dirty="0" smtClean="0"/>
              <a:t>     </a:t>
            </a:r>
            <a:r>
              <a:rPr lang="tr-TR" dirty="0"/>
              <a:t>g) Tanıtma Genel Müdürlüğü, </a:t>
            </a:r>
            <a:endParaRPr lang="tr-TR" dirty="0" smtClean="0"/>
          </a:p>
          <a:p>
            <a:pPr>
              <a:buNone/>
            </a:pPr>
            <a:r>
              <a:rPr lang="tr-TR" dirty="0"/>
              <a:t> </a:t>
            </a:r>
            <a:r>
              <a:rPr lang="tr-TR" dirty="0" smtClean="0"/>
              <a:t>    h</a:t>
            </a:r>
            <a:r>
              <a:rPr lang="tr-TR" dirty="0"/>
              <a:t>) Millî Kütüphane Başkanlığı, </a:t>
            </a:r>
            <a:endParaRPr lang="tr-TR" dirty="0" smtClean="0"/>
          </a:p>
          <a:p>
            <a:pPr>
              <a:buNone/>
            </a:pPr>
            <a:r>
              <a:rPr lang="tr-TR" dirty="0"/>
              <a:t> </a:t>
            </a:r>
            <a:r>
              <a:rPr lang="tr-TR" dirty="0" smtClean="0"/>
              <a:t>    ı</a:t>
            </a:r>
            <a:r>
              <a:rPr lang="tr-TR" dirty="0"/>
              <a:t>) Dış İlişkiler ve Avrupa Birliği Koordinasyon Dairesi Başkanlığı.</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A- GÜZEL SANATLAR GENEL MÜDÜRLÜĞÜ</a:t>
            </a:r>
            <a:endParaRPr lang="tr-TR" b="1" dirty="0"/>
          </a:p>
        </p:txBody>
      </p:sp>
      <p:sp>
        <p:nvSpPr>
          <p:cNvPr id="3" name="2 İçerik Yer Tutucusu"/>
          <p:cNvSpPr>
            <a:spLocks noGrp="1"/>
          </p:cNvSpPr>
          <p:nvPr>
            <p:ph idx="1"/>
          </p:nvPr>
        </p:nvSpPr>
        <p:spPr/>
        <p:txBody>
          <a:bodyPr>
            <a:noAutofit/>
          </a:bodyPr>
          <a:lstStyle/>
          <a:p>
            <a:r>
              <a:rPr lang="tr-TR" sz="3600" dirty="0"/>
              <a:t>Güzel Sanatlar Genel Müdürlüğünün görevleri şunlardır</a:t>
            </a:r>
            <a:r>
              <a:rPr lang="tr-TR" sz="3600" dirty="0" smtClean="0"/>
              <a:t>:</a:t>
            </a:r>
          </a:p>
          <a:p>
            <a:pPr>
              <a:buNone/>
            </a:pPr>
            <a:r>
              <a:rPr lang="tr-TR" sz="3600" dirty="0"/>
              <a:t>a) Klasik, çağdaş ve geleneksel sanat akımlarını takip ederek, yurt içindeki sanat faaliyetlerinin millî kültür ve çağdaş anlayışa uygun olarak yürütülmesi ve yayılmasını, milletin bu yönden bilgi sahibi olmasını sağlamak,</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r>
              <a:rPr lang="tr-TR" sz="4000" dirty="0"/>
              <a:t>b) Ulusal resim ve heykel sanatları ile geleneksel Türk süsleme ve el sanatları koleksiyonlarını geliştirmek, c) Güzel sanatlara ilişkin çalışmaların sosyal ve kültürel gelişme bakımından verimli olması için tedbirler almak, </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b="1" dirty="0"/>
              <a:t>d</a:t>
            </a:r>
            <a:r>
              <a:rPr lang="tr-TR" sz="4000" dirty="0"/>
              <a:t>) Güzel sanatlar galerileri ile orkestralar, korolar, çalgı, ses ve halk oyunları toplulukları, resim ve heykel müzeleri kurulmasını teklif etmek ve bunlara ilişkin hizmetleri yürütmek, </a:t>
            </a:r>
            <a:endParaRPr lang="tr-TR" sz="4000" dirty="0" smtClean="0"/>
          </a:p>
          <a:p>
            <a:r>
              <a:rPr lang="tr-TR" sz="4000" dirty="0" smtClean="0"/>
              <a:t>e</a:t>
            </a:r>
            <a:r>
              <a:rPr lang="tr-TR" sz="4000" dirty="0"/>
              <a:t>) Diğer ülke sanatlarının yurt içinde tanıtılması amacıyla tedbirler almak</a:t>
            </a:r>
            <a:r>
              <a:rPr lang="tr-TR" b="1" dirty="0"/>
              <a:t>,</a:t>
            </a:r>
            <a:endParaRPr lang="tr-TR"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r>
              <a:rPr lang="tr-TR" sz="4800" dirty="0"/>
              <a:t>f) Bakanlık makamınca verilecek benzeri görevleri yapmak.</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a:t>Kültür Varlıkları ve Müzeler Genel Müdürlüğü</a:t>
            </a:r>
            <a:endParaRPr lang="tr-TR" dirty="0"/>
          </a:p>
        </p:txBody>
      </p:sp>
      <p:sp>
        <p:nvSpPr>
          <p:cNvPr id="3" name="2 İçerik Yer Tutucusu"/>
          <p:cNvSpPr>
            <a:spLocks noGrp="1"/>
          </p:cNvSpPr>
          <p:nvPr>
            <p:ph idx="1"/>
          </p:nvPr>
        </p:nvSpPr>
        <p:spPr/>
        <p:txBody>
          <a:bodyPr>
            <a:normAutofit/>
          </a:bodyPr>
          <a:lstStyle/>
          <a:p>
            <a:r>
              <a:rPr lang="tr-TR" dirty="0"/>
              <a:t>Kültür Varlıkları ve Müzeler Genel Müdürlüğünün görevleri </a:t>
            </a:r>
            <a:r>
              <a:rPr lang="tr-TR" dirty="0" smtClean="0"/>
              <a:t>şunlardır:</a:t>
            </a:r>
          </a:p>
          <a:p>
            <a:r>
              <a:rPr lang="tr-TR" dirty="0"/>
              <a:t>a) Yurdumuzdaki korunması gerekli taşınır ve taşınmaz kültür ve tabiat varlıklarının arkeolojik araştırma ve kazılarla açığa çıkarılmasını, korunmasını, değerlendirilmesini ve tanıtılmasını sağlamak, tahribini ve kaçırılmasını önleyici tedbirleri almak, </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Autofit/>
          </a:bodyPr>
          <a:lstStyle/>
          <a:p>
            <a:r>
              <a:rPr lang="tr-TR" dirty="0"/>
              <a:t>b) Gerekli görülen yerlerde müzeler, </a:t>
            </a:r>
            <a:r>
              <a:rPr lang="tr-TR" dirty="0" err="1"/>
              <a:t>rölöve</a:t>
            </a:r>
            <a:r>
              <a:rPr lang="tr-TR" dirty="0"/>
              <a:t> ve anıtlar müdürlükleri, restorasyon ve konservasyon </a:t>
            </a:r>
            <a:r>
              <a:rPr lang="tr-TR" dirty="0" err="1"/>
              <a:t>laboratuvarları</a:t>
            </a:r>
            <a:r>
              <a:rPr lang="tr-TR" dirty="0"/>
              <a:t> kurulmasını teklif etmek ve bunların idare ve ihtisas işlerini düzenlemek ve yürütmek, özel müzelerin kurulmasına rehberlik etmek, desteklemek ve belirli esaslar çerçevesinde bunları kontrol altında bulundurmak, </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Autofit/>
          </a:bodyPr>
          <a:lstStyle/>
          <a:p>
            <a:r>
              <a:rPr lang="tr-TR" sz="3600" dirty="0"/>
              <a:t>c) Millî sınırlarımız dışında kalan, korunması gerekli, ata yadigarı taşınmaz kültür varlıklarını tespit etmek, karşılıklı kültürel anlaşmalar ve kültürel mübadele programları çerçevesinde bunların bakım ve onarımlarını sağlayıcı tedbirleri almak,</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b="1" dirty="0"/>
              <a:t>d</a:t>
            </a:r>
            <a:r>
              <a:rPr lang="tr-TR" sz="4400" dirty="0"/>
              <a:t>) Müzelerin geliştirilmesi, korunması gerekli kültür ve tabiat varlıklarının bakımı ve restorasyonu konularında gerekli tedbirleri almak ve uygulamak,</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lnSpcReduction="10000"/>
          </a:bodyPr>
          <a:lstStyle/>
          <a:p>
            <a:endParaRPr lang="tr-TR" dirty="0"/>
          </a:p>
          <a:p>
            <a:r>
              <a:rPr lang="tr-TR" dirty="0"/>
              <a:t> </a:t>
            </a:r>
            <a:r>
              <a:rPr lang="tr-TR" sz="4400" dirty="0"/>
              <a:t>turizmin geliştirilmesi, pazarlanması, teşvik ve desteklenmesi için gerekli önlemleri almak, kültür ve turizm konularıyla ilgili kamu kurum ve kuruluşlarını yönlendirmek </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r>
              <a:rPr lang="tr-TR" sz="3600" dirty="0"/>
              <a:t>e) 2863 sayılı Kültür ve Tabiat Varlıklarını Koruma Kanunu ile Kültür ve Tabiat Varlıklarını Koruma Yüksek Kurulu ve koruma kurullarına verilen görevlerin yerine getirilmesini sağlamak amacıyla araştırma, inceleme, tespit, değerlendirme ve plânlamaya yönelik hizmetleri yapmak veya yaptırmak,</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Autofit/>
          </a:bodyPr>
          <a:lstStyle/>
          <a:p>
            <a:r>
              <a:rPr lang="tr-TR" sz="4000" dirty="0"/>
              <a:t>f) Kültür ve Tabiat Varlıklarını Koruma Yüksek Kurulu ve koruma kurulları kararlarının alınmasına ve uygulanmasına dair işlemlerin yürütülmesini ve koordinasyonunu sağlamak, </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r>
              <a:rPr lang="tr-TR" sz="4000" dirty="0"/>
              <a:t>g) Gerekli görülen yerlerde kültür ve tabiat varlıkları koruma kurulları ile büro müdürlükleri kurulmasını Bakanlık makamına teklif etmek ve bunların idare ve ihtisas işlerini düzenlemek ve yürütmek</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Autofit/>
          </a:bodyPr>
          <a:lstStyle/>
          <a:p>
            <a:r>
              <a:rPr lang="tr-TR" sz="3600" dirty="0"/>
              <a:t>h) Her türlü imkân ve araçtan faydalanarak, koruma kültürünün geliştirilmesini sağlamak, </a:t>
            </a:r>
            <a:r>
              <a:rPr lang="tr-TR" sz="3600" dirty="0" smtClean="0"/>
              <a:t>kültür </a:t>
            </a:r>
            <a:r>
              <a:rPr lang="tr-TR" sz="3600" dirty="0"/>
              <a:t>yatırımları ve girişimlerinin belgelendirme işlemlerini ilgili birimlerin koordinasyonunda yürütmek, bunların faaliyetlerini denetlemek,</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r>
              <a:rPr lang="tr-TR" sz="4800" dirty="0"/>
              <a:t>kültür varlıklarının tahsis, restorasyon, restitüsyonlarıyla ilgili ihale ve kontrollük işlerini yapmak veya yaptırmak,</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b="1" dirty="0"/>
              <a:t>ı</a:t>
            </a:r>
            <a:r>
              <a:rPr lang="tr-TR" sz="4400" dirty="0"/>
              <a:t>) Bakanlık makamınca verilecek benzeri görevleri yapmak</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a:t>Kütüphaneler ve Yayımlar Genel Müdürlüğü</a:t>
            </a:r>
            <a:endParaRPr lang="tr-TR" dirty="0"/>
          </a:p>
        </p:txBody>
      </p:sp>
      <p:sp>
        <p:nvSpPr>
          <p:cNvPr id="3" name="2 İçerik Yer Tutucusu"/>
          <p:cNvSpPr>
            <a:spLocks noGrp="1"/>
          </p:cNvSpPr>
          <p:nvPr>
            <p:ph idx="1"/>
          </p:nvPr>
        </p:nvSpPr>
        <p:spPr/>
        <p:txBody>
          <a:bodyPr>
            <a:normAutofit/>
          </a:bodyPr>
          <a:lstStyle/>
          <a:p>
            <a:r>
              <a:rPr lang="tr-TR" sz="4000" dirty="0"/>
              <a:t>a) Vatandaşların kütüphanelerden yararlanması için gerekli tedbirleri almak ve uygulamak, yeni kütüphaneler kurulmasını teklif etmek ve bunların idare ve ihtisas işlerini düzenlemek ve yürütmek,</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r>
              <a:rPr lang="tr-TR" sz="4400" dirty="0"/>
              <a:t>b) Kütüphane ve kütüphanecilik hizmetleriyle ilgili kural ve ilkelerle standartları belirlemek ve bunlara uygun hizmet üretimi için gerekli tedbirleri almak,</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r>
              <a:rPr lang="tr-TR" sz="4000" dirty="0"/>
              <a:t>c) Yurt içinde ve yurt dışında basılmış, okuyucuya faydalı yayınları, Türk kültürü ile ilgili yazma eser ve belgeleri ve diğer kütüphane malzemelerini temin etmek, kütüphanelerin koleksiyonlarını zenginleştirmek,</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Autofit/>
          </a:bodyPr>
          <a:lstStyle/>
          <a:p>
            <a:r>
              <a:rPr lang="tr-TR" sz="4000" dirty="0"/>
              <a:t>d) Kıymetli yazma eserleri, ilgili kütüphanelerde toplayarak araştırmacı ve okuyucunun hizmetine sunmak, bunların gelecek nesillere aktarılmasını sağlamak amacı ile bakım ve onarımını yapmak,</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endParaRPr lang="tr-TR" dirty="0"/>
          </a:p>
          <a:p>
            <a:r>
              <a:rPr lang="tr-TR" sz="3600" dirty="0"/>
              <a:t> ve bu kuruluşlarla işbirliğinde bulunmak, yerel yönetimler, sivil toplum kuruluşları ve özel sektör ile iletişimi geliştirmek ve işbirliği yapmak üzere Kültür ve Turizm Bakanlığının kurulmasına, teşkilât ve görevlerine ilişkin esasları düzenlemektir. </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b="1" dirty="0"/>
              <a:t>e</a:t>
            </a:r>
            <a:r>
              <a:rPr lang="tr-TR" sz="4400" dirty="0"/>
              <a:t>) Halkımızın geçmişteki her çeşit eserlerimizi kolaylıkla bulmasını ve onlardan faydalanmasını sağlamak,</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r>
              <a:rPr lang="tr-TR" sz="3600" dirty="0"/>
              <a:t>f) Diğer kamu kurum ve kuruluşlarınca idare olunan kütüphanelerle birlikte, gerçek ve tüzel kişiler tarafından kurulan umuma açık kütüphanelerin idari, ilmi ve teknik faaliyetlerinin düzenlenmesi, gerçekleştirilmesi ve geliştirilmesine yardımcı olmak ve rehberlik etmek,</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r>
              <a:rPr lang="tr-TR" sz="4000" dirty="0"/>
              <a:t>g) Bakanlığın görevleri ile ilgili konularda bilgilerin değerlendirilmesi ve ilgili kuruluş ve birimlere ulaştırılması amacıyla dokümantasyon merkezi kurmak,</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r>
              <a:rPr lang="tr-TR" sz="4400" dirty="0"/>
              <a:t>h) Kültür ve turizm alanlarında mesleki eğitim için kaynak oluşturmak üzere ihtisas kütüphanesi ve dokümantasyon merkezi kurmak, yayın, araç ve gereç sağlamak ve üretmek,</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r>
              <a:rPr lang="tr-TR" sz="3600" dirty="0"/>
              <a:t>ı) Millî kültürümüzün yazılı belgelerini, fikir, sanat ve edebi eserler ile turizm ve tanıtım amaçlı yayınlar hazırlatarak yayımlamak ve yayımlatmak</a:t>
            </a:r>
            <a:r>
              <a:rPr lang="tr-TR" sz="3600" dirty="0" smtClean="0"/>
              <a:t>,</a:t>
            </a:r>
          </a:p>
          <a:p>
            <a:r>
              <a:rPr lang="tr-TR" sz="3600" dirty="0" smtClean="0"/>
              <a:t> </a:t>
            </a:r>
            <a:r>
              <a:rPr lang="tr-TR" sz="3600" dirty="0"/>
              <a:t>j) Eski eserler ve müzelerle ilgili bilimsel faaliyetleri yansıtan yayınlar yapmak</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Autofit/>
          </a:bodyPr>
          <a:lstStyle/>
          <a:p>
            <a:r>
              <a:rPr lang="tr-TR" sz="3600" dirty="0"/>
              <a:t>k) Kültürümüzün gelişmesine iştiraki sağlamak için yeni kültür eserleri vermeyi teşvik edici ve destekleyici tedbirleri almak, </a:t>
            </a:r>
            <a:endParaRPr lang="tr-TR" sz="3600" dirty="0" smtClean="0"/>
          </a:p>
          <a:p>
            <a:r>
              <a:rPr lang="tr-TR" sz="3600" dirty="0" smtClean="0"/>
              <a:t>l</a:t>
            </a:r>
            <a:r>
              <a:rPr lang="tr-TR" sz="3600" dirty="0"/>
              <a:t>) Yayın danışma kurulları teşkil etmek, </a:t>
            </a:r>
            <a:endParaRPr lang="tr-TR" sz="3600" dirty="0" smtClean="0"/>
          </a:p>
          <a:p>
            <a:r>
              <a:rPr lang="tr-TR" sz="3600" dirty="0" smtClean="0"/>
              <a:t>m</a:t>
            </a:r>
            <a:r>
              <a:rPr lang="tr-TR" sz="3600" dirty="0"/>
              <a:t>) Bakanlık makamınca verilecek benzeri görevleri yapmak</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a:t>Telif Hakları ve Sinema Genel Müdürlüğü</a:t>
            </a:r>
            <a:endParaRPr lang="tr-TR" dirty="0"/>
          </a:p>
        </p:txBody>
      </p:sp>
      <p:sp>
        <p:nvSpPr>
          <p:cNvPr id="3" name="2 İçerik Yer Tutucusu"/>
          <p:cNvSpPr>
            <a:spLocks noGrp="1"/>
          </p:cNvSpPr>
          <p:nvPr>
            <p:ph idx="1"/>
          </p:nvPr>
        </p:nvSpPr>
        <p:spPr/>
        <p:txBody>
          <a:bodyPr>
            <a:normAutofit lnSpcReduction="10000"/>
          </a:bodyPr>
          <a:lstStyle/>
          <a:p>
            <a:r>
              <a:rPr lang="tr-TR" sz="4000" dirty="0"/>
              <a:t>Telif Hakları ve Sinema Genel Müdürlüğünün görevleri şunlardır</a:t>
            </a:r>
            <a:r>
              <a:rPr lang="tr-TR" sz="4000" dirty="0" smtClean="0"/>
              <a:t>:</a:t>
            </a:r>
          </a:p>
          <a:p>
            <a:r>
              <a:rPr lang="tr-TR" sz="4000" dirty="0"/>
              <a:t>a) 5846 sayılı Fikir ve Sanat Eserleri Kanunu ile verilen görevleri yürütmek, </a:t>
            </a:r>
            <a:endParaRPr lang="tr-TR" sz="4000" dirty="0" smtClean="0"/>
          </a:p>
          <a:p>
            <a:r>
              <a:rPr lang="tr-TR" sz="4000" dirty="0" smtClean="0"/>
              <a:t>b</a:t>
            </a:r>
            <a:r>
              <a:rPr lang="tr-TR" sz="4000" dirty="0"/>
              <a:t>) Birliklerin idari ve mali yönlerden denetimini sağlamak</a:t>
            </a:r>
            <a:r>
              <a:rPr lang="tr-TR" b="1" dirty="0"/>
              <a:t>,</a:t>
            </a:r>
            <a:endParaRPr lang="tr-TR"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lnSpcReduction="10000"/>
          </a:bodyPr>
          <a:lstStyle/>
          <a:p>
            <a:r>
              <a:rPr lang="tr-TR" sz="4400" dirty="0"/>
              <a:t>c) Eser sahipleri ve birliklerle Bakanlık arasındaki ilişkileri düzenlemek, </a:t>
            </a:r>
            <a:endParaRPr lang="tr-TR" sz="4400" dirty="0" smtClean="0"/>
          </a:p>
          <a:p>
            <a:r>
              <a:rPr lang="tr-TR" sz="4400" dirty="0" smtClean="0"/>
              <a:t>d</a:t>
            </a:r>
            <a:r>
              <a:rPr lang="tr-TR" sz="4400" dirty="0"/>
              <a:t>) Fikir ve sanat eserlerinin işaretlenmesi ile ilgili çalışmaları yürütmek, kontrol etmek ve denetlemek,</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Autofit/>
          </a:bodyPr>
          <a:lstStyle/>
          <a:p>
            <a:r>
              <a:rPr lang="tr-TR" sz="3600" dirty="0"/>
              <a:t>e) 3257 sayılı Sinema, Video ve Müzik Eserleri Kanunu ile verilen görevleri yapmak, </a:t>
            </a:r>
            <a:endParaRPr lang="tr-TR" sz="3600" dirty="0" smtClean="0"/>
          </a:p>
          <a:p>
            <a:r>
              <a:rPr lang="tr-TR" sz="3600" dirty="0" smtClean="0"/>
              <a:t>f</a:t>
            </a:r>
            <a:r>
              <a:rPr lang="tr-TR" sz="3600" dirty="0"/>
              <a:t>) Millî varlıklarımızı yurt içinde ve yurt dışında tanıtmak amacıyla film gösterileri ve festivaller düzenlemek veya desteklemek, belgesel filmler sağlamak, yaptırmak ve film satın almak</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a:t>g) Film, video ve benzeri konularda arşiv kurmak, geliştirmek ve faydalanılmasını sağlamak, </a:t>
            </a:r>
            <a:endParaRPr lang="tr-TR" dirty="0" smtClean="0"/>
          </a:p>
          <a:p>
            <a:r>
              <a:rPr lang="tr-TR" dirty="0" smtClean="0"/>
              <a:t>h</a:t>
            </a:r>
            <a:r>
              <a:rPr lang="tr-TR" dirty="0"/>
              <a:t>) Telif hakları konusunda milletlerarası kuruluşlarla işbirliği yapmak ve gerekli çalışmaları yürütmek, </a:t>
            </a:r>
            <a:endParaRPr lang="tr-TR" dirty="0" smtClean="0"/>
          </a:p>
          <a:p>
            <a:r>
              <a:rPr lang="tr-TR" dirty="0" smtClean="0"/>
              <a:t>ı</a:t>
            </a:r>
            <a:r>
              <a:rPr lang="tr-TR" dirty="0"/>
              <a:t>) Bakanlık makamınca verilecek benzeri görevleri yapmak.</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 </a:t>
            </a:r>
            <a:r>
              <a:rPr lang="tr-TR" b="1" dirty="0"/>
              <a:t>Kültür ve Turizm Bakanlığının görevleri şunlardır </a:t>
            </a:r>
            <a:endParaRPr lang="tr-TR" dirty="0"/>
          </a:p>
        </p:txBody>
      </p:sp>
      <p:sp>
        <p:nvSpPr>
          <p:cNvPr id="3" name="2 İçerik Yer Tutucusu"/>
          <p:cNvSpPr>
            <a:spLocks noGrp="1"/>
          </p:cNvSpPr>
          <p:nvPr>
            <p:ph idx="1"/>
          </p:nvPr>
        </p:nvSpPr>
        <p:spPr/>
        <p:txBody>
          <a:bodyPr>
            <a:normAutofit/>
          </a:bodyPr>
          <a:lstStyle/>
          <a:p>
            <a:pPr>
              <a:buNone/>
            </a:pPr>
            <a:r>
              <a:rPr lang="tr-TR" sz="3600" b="1" dirty="0" smtClean="0"/>
              <a:t>a</a:t>
            </a:r>
            <a:r>
              <a:rPr lang="tr-TR" sz="3600" b="1" dirty="0"/>
              <a:t>) </a:t>
            </a:r>
            <a:r>
              <a:rPr lang="tr-TR" sz="3600" dirty="0"/>
              <a:t>Millî, manevî, tarihî, kültürel ve turistik değerleri araştırmak, geliştirmek, korumak, yaşatmak, değerlendirmek, yaymak, tanıtmak, benimsetmek ve bu suretle millî bütünlüğün güçlenmesine ve ekonomik gelişmeye katkıda bulunmak, </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a:t>Yatırım ve İşletmeler Genel Müdürlüğü</a:t>
            </a:r>
            <a:endParaRPr lang="tr-TR" dirty="0"/>
          </a:p>
        </p:txBody>
      </p:sp>
      <p:sp>
        <p:nvSpPr>
          <p:cNvPr id="3" name="2 İçerik Yer Tutucusu"/>
          <p:cNvSpPr>
            <a:spLocks noGrp="1"/>
          </p:cNvSpPr>
          <p:nvPr>
            <p:ph idx="1"/>
          </p:nvPr>
        </p:nvSpPr>
        <p:spPr/>
        <p:txBody>
          <a:bodyPr>
            <a:normAutofit lnSpcReduction="10000"/>
          </a:bodyPr>
          <a:lstStyle/>
          <a:p>
            <a:r>
              <a:rPr lang="tr-TR" dirty="0" smtClean="0"/>
              <a:t>Görevleri;</a:t>
            </a:r>
          </a:p>
          <a:p>
            <a:r>
              <a:rPr lang="tr-TR" b="1" dirty="0"/>
              <a:t>a</a:t>
            </a:r>
            <a:r>
              <a:rPr lang="tr-TR" dirty="0"/>
              <a:t>) Ülkenin turizme tahsis edilebilecek kaynaklarını araştırmak, önceliklerini belirlemek, turizm sektöründe kullanılabilecek doğal kaynakların korunması ve değerlendirilmesiyle ilgili çalışmaları yürütmek, bu konuyla ilgili olarak diğer kamu kurum ve kuruluşları ile özel kuruluşlarla işbirliği yapmak</a:t>
            </a: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r>
              <a:rPr lang="tr-TR" sz="3600" dirty="0"/>
              <a:t>b) Turizm talep ve türlerinde meydana gelen değişme ve gelişmelerle uyumlu turizm politikalarının oluşturulmasına ve yatırımların yönlendirilmesine elverişli, her türlü araştırmaları yapmak ve yaptırmak, istatistik verilerini toplamak, değerlendirmek ve sektörün yararına sunmak,</a:t>
            </a: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r>
              <a:rPr lang="tr-TR" sz="4000" dirty="0"/>
              <a:t>c) 2634 sayılı Turizmi Teşvik Kanunu ile turizm bölge, alan ve merkezlerinin tespiti, ilânı ve bu yerlerin plânları konusunda Bakanlığa verilen görev ve yetkileri yürütmek</a:t>
            </a: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r>
              <a:rPr lang="tr-TR" dirty="0"/>
              <a:t>d) </a:t>
            </a:r>
            <a:r>
              <a:rPr lang="tr-TR" sz="4000" dirty="0"/>
              <a:t>Tarihî, kültürel ve turistik potansiyellerin geliştirilerek </a:t>
            </a:r>
            <a:r>
              <a:rPr lang="tr-TR" sz="4000" dirty="0" err="1"/>
              <a:t>sektörel</a:t>
            </a:r>
            <a:r>
              <a:rPr lang="tr-TR" sz="4000" dirty="0"/>
              <a:t> kalkınma içinde kullanılması amacıyla, sınırları Bakanlar Kurulu kararıyla belirlenmek üzere, kültür ve turizm koruma ve gelişim bölgeleri oluşturmak, </a:t>
            </a: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r>
              <a:rPr lang="tr-TR" sz="4000" dirty="0" smtClean="0"/>
              <a:t>bu sınırlar dahilinde plânlı gelişimi sağlamak için her ölçekte plân yapmak, yaptırmak, kültür ve turizm gelişim bölgelerine yatırımları yönlendirmek ve yatırım yapmak,</a:t>
            </a:r>
          </a:p>
          <a:p>
            <a:endParaRPr lang="tr-TR" sz="4000"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r>
              <a:rPr lang="tr-TR" sz="3600" dirty="0"/>
              <a:t>e) Sektörün istifadesine sunulacak taşınmazların gerektiğinde kamulaştırma da dahil olmak üzere, temini ile yatırımcılara tahsisi işlemlerini yürütmek, </a:t>
            </a:r>
            <a:endParaRPr lang="tr-TR" sz="3600" dirty="0" smtClean="0"/>
          </a:p>
          <a:p>
            <a:r>
              <a:rPr lang="tr-TR" sz="3600" dirty="0" smtClean="0"/>
              <a:t>f</a:t>
            </a:r>
            <a:r>
              <a:rPr lang="tr-TR" sz="3600" dirty="0"/>
              <a:t>) Kültür ve turizm alanında yerli ve yabancı yatırımcıları yönlendirmek, </a:t>
            </a: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r>
              <a:rPr lang="tr-TR" sz="3600" dirty="0"/>
              <a:t>g) Kültür ve turizm sektöründe yatırım yapan kamu kurum ve kuruluşları ile özel sektörün alt yapı ve üst yapı yatırımlarını, sektörün tespit edilen öncelik ve ihtiyaçlarına göre yönlendirmek, yıllık yatırım programlarını hazırlamak, gerekli görülenlerin uygulamalarını yapmak veya yaptırmak, </a:t>
            </a: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r>
              <a:rPr lang="tr-TR" sz="4400" dirty="0"/>
              <a:t>h) Genel Müdürlüğün görevleri ile ilgili konularda bilgilerin değerlendirilmesi ve ilgili kuruluşlar ve birimlere ulaştırılması amacıyla dokümantasyon merkezi kurmak, </a:t>
            </a: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lnSpcReduction="10000"/>
          </a:bodyPr>
          <a:lstStyle/>
          <a:p>
            <a:r>
              <a:rPr lang="tr-TR" sz="3600" dirty="0"/>
              <a:t>ı) Sektörün öncelik ve ihtiyaçlarına göre, her türlü teşvik aracından yararlanmak suretiyle turistik yatırım ve işletmelerin daha verimli çalışmalarının temini ile mevcutların kalitesinin yükseltilmesini sağlamak</a:t>
            </a:r>
            <a:r>
              <a:rPr lang="tr-TR" sz="3600" dirty="0" smtClean="0"/>
              <a:t>,</a:t>
            </a:r>
          </a:p>
          <a:p>
            <a:r>
              <a:rPr lang="tr-TR" sz="3600" dirty="0" smtClean="0"/>
              <a:t> </a:t>
            </a:r>
            <a:r>
              <a:rPr lang="tr-TR" sz="3600" dirty="0"/>
              <a:t>j) Turizm yatırım ve işletmelerinin belgelendirme işlemlerini yürütmek, </a:t>
            </a: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r>
              <a:rPr lang="tr-TR" sz="4000" dirty="0"/>
              <a:t>k) Dünya turizm piyasasının gerekleri de dikkate alınarak Bakanlıkça belirlenecek politika ve esaslara uygun olarak turizm işletmelerinin uygulayacakları fiyatların tanzim ve tasdik işlemlerini yürütmek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buNone/>
            </a:pPr>
            <a:r>
              <a:rPr lang="tr-TR" dirty="0" smtClean="0"/>
              <a:t> </a:t>
            </a:r>
            <a:r>
              <a:rPr lang="tr-TR" b="1" dirty="0"/>
              <a:t>b) </a:t>
            </a:r>
            <a:r>
              <a:rPr lang="tr-TR" sz="4000" dirty="0"/>
              <a:t>Kültür ve turizm konuları ile ilgili kamu kurum ve kuruluşlarını yönlendirmek, bu kuruluşlarla işbirliğinde bulunmak, yerel yönetimler, sivil toplum kuruluşları ve özel sektör ile iletişimi geliştirmek ve işbirliği yapmak </a:t>
            </a: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b="1" dirty="0"/>
              <a:t>l</a:t>
            </a:r>
            <a:r>
              <a:rPr lang="tr-TR" sz="4000" dirty="0"/>
              <a:t>) Turizm işletmelerinin, turizm meslek kuruluşlarının faaliyetlerini denetlemek, denetim sonuçlarına göre, bu işletme, kuruluş ve kişilerin ödüllendirme veya cezalandırma işlemlerini yürütmek, </a:t>
            </a: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r>
              <a:rPr lang="tr-TR" sz="3600" dirty="0"/>
              <a:t>m) Bu maddede belirtilen hizmetlerin yürütülmesi için ilgili kamu kuruluşları, mahalli idareler, turizm meslek kuruluşları, üniversiteler, iktisadi devlet teşekkülleri ile kamu iktisadi kuruluşları ve bunların müesseseleri ve iştirakleri ile gerekli işbirliğini sağlamak, </a:t>
            </a: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r>
              <a:rPr lang="tr-TR" sz="4000" dirty="0"/>
              <a:t>n) Bakanlıktan belgesiz mahal ve tesislerde turistlerin karşılaştıkları sorunlarla ilgili olarak araştırma ve inceleme yapmak ve yaptırmak, bu amaçla ilgili kuruluşlardan yardım talep etmek, </a:t>
            </a: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a:t>o) Bakanlığın hizmetlerine bağlı olarak ihtiyaç duyduğu üst yapılar ile Bakanlık birimlerinin yatırım programında bulunan yapı, tesis, büyük onarımlar ve bunlarla ilgili proje, keşif, ihale ve kontrollük işleri ile kültür merkezlerine ilişkin yatırımların ve girişimlerin belgelendirilmesine ve denetlenmesine yönelik işlemleri yapmak veya yaptırmak </a:t>
            </a: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r>
              <a:rPr lang="tr-TR" dirty="0"/>
              <a:t>p) 2876 sayılı Atatürk Kültür, Dil ve Tarih Yüksek Kurumu Kanununun 104 üncü maddesinde belirtilen </a:t>
            </a:r>
          </a:p>
          <a:p>
            <a:r>
              <a:rPr lang="tr-TR" dirty="0"/>
              <a:t>esaslar çerçevesinde Bakanlığa tahsis edilmiş ve edilecek tesis ve alanların yönetim, işletme, kullanma, devir ve kiraya verilmesi işlemlerini </a:t>
            </a:r>
            <a:r>
              <a:rPr lang="tr-TR" dirty="0" smtClean="0"/>
              <a:t>yapmak</a:t>
            </a:r>
            <a:endParaRPr lang="tr-TR" dirty="0"/>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dirty="0"/>
          </a:p>
        </p:txBody>
      </p:sp>
      <p:sp>
        <p:nvSpPr>
          <p:cNvPr id="3" name="2 İçerik Yer Tutucusu"/>
          <p:cNvSpPr>
            <a:spLocks noGrp="1"/>
          </p:cNvSpPr>
          <p:nvPr>
            <p:ph idx="1"/>
          </p:nvPr>
        </p:nvSpPr>
        <p:spPr/>
        <p:txBody>
          <a:bodyPr/>
          <a:lstStyle/>
          <a:p>
            <a:r>
              <a:rPr lang="tr-TR" dirty="0" smtClean="0"/>
              <a:t>, r) Kültür merkezlerinde millî kültürün tanıtılması çerçevesinde toplantılar, sergiler, kurslar, gösteriler, yarışmalar, sesli ve görüntülü programlar düzenlemek, okuma alışkanlığını ve fikri faaliyetleri geliştirici çalışmalar yapmak, hologram ve yerel etnografya galerileri açmak ve bu amaçla özel ve tüzel kişiliği </a:t>
            </a:r>
            <a:r>
              <a:rPr lang="tr-TR" dirty="0"/>
              <a:t>kurum ve kuruluşlarla ulusal ve uluslararası düzeyde işbirliği yapmak, </a:t>
            </a:r>
            <a:endParaRPr lang="tr-TR" dirty="0" smtClean="0"/>
          </a:p>
          <a:p>
            <a:endParaRPr lang="tr-TR" dirty="0"/>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a:t>s) İl ve ilçelerdeki kültür merkezlerinin inşa, onarım, yönetim, işletme ve diğer mali işlerini yürütmek, </a:t>
            </a:r>
            <a:endParaRPr lang="tr-TR" dirty="0" smtClean="0"/>
          </a:p>
          <a:p>
            <a:r>
              <a:rPr lang="tr-TR" dirty="0" smtClean="0"/>
              <a:t>t</a:t>
            </a:r>
            <a:r>
              <a:rPr lang="tr-TR" dirty="0"/>
              <a:t>) Genel Müdürlüğün görev alanına giren işlemleri kontrolörleri vasıtasıyla incelemek ve denetlemek</a:t>
            </a:r>
            <a:r>
              <a:rPr lang="tr-TR" dirty="0" smtClean="0"/>
              <a:t>,</a:t>
            </a:r>
          </a:p>
          <a:p>
            <a:r>
              <a:rPr lang="tr-TR" dirty="0" smtClean="0"/>
              <a:t> </a:t>
            </a:r>
            <a:r>
              <a:rPr lang="tr-TR" dirty="0"/>
              <a:t>u) Bakanlık makamınca verilecek benzeri görevleri yapmak. </a:t>
            </a:r>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r>
              <a:rPr lang="tr-TR" sz="4800" dirty="0"/>
              <a:t>Kontrolörlerin mesleğe giriş ve yeterlik sınavları ile çalışma usul ve esasları yönetmelikle düzenlenir. </a:t>
            </a:r>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a:t>Araştırma ve Eğitim Genel Müdürlüğü </a:t>
            </a:r>
            <a:endParaRPr lang="tr-TR" dirty="0"/>
          </a:p>
        </p:txBody>
      </p:sp>
      <p:sp>
        <p:nvSpPr>
          <p:cNvPr id="3" name="2 İçerik Yer Tutucusu"/>
          <p:cNvSpPr>
            <a:spLocks noGrp="1"/>
          </p:cNvSpPr>
          <p:nvPr>
            <p:ph idx="1"/>
          </p:nvPr>
        </p:nvSpPr>
        <p:spPr/>
        <p:txBody>
          <a:bodyPr/>
          <a:lstStyle/>
          <a:p>
            <a:r>
              <a:rPr lang="tr-TR" dirty="0" smtClean="0"/>
              <a:t>Görevleri;</a:t>
            </a:r>
          </a:p>
          <a:p>
            <a:r>
              <a:rPr lang="tr-TR" sz="4400" dirty="0"/>
              <a:t>a) Güzel sanatlar alanında bilimsel araştırma, inceleme, yayınlar yapmak, arşiv kurmak, geliştirmek ve faydalanılmasını sağlamak, </a:t>
            </a:r>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r>
              <a:rPr lang="tr-TR" sz="3600" dirty="0"/>
              <a:t>b) Halk kültürlerinin, halk edebiyatı ve tiyatrosu, gelenek, görenek ve inançları, halk müziği ve oyunları, sanatları, mutfağı, giyim, kuşam, süsleme ve benzeri bütün dallarında araştırma, derleme, inceleme ve diğer bilimsel çalışmaları yapmak, yaptırmak, yayımlamak, tanıtmak,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92500"/>
          </a:bodyPr>
          <a:lstStyle/>
          <a:p>
            <a:pPr>
              <a:buNone/>
            </a:pPr>
            <a:r>
              <a:rPr lang="tr-TR" sz="4400" b="1" dirty="0" smtClean="0"/>
              <a:t>c</a:t>
            </a:r>
            <a:r>
              <a:rPr lang="tr-TR" sz="4400" b="1" dirty="0"/>
              <a:t>) </a:t>
            </a:r>
            <a:r>
              <a:rPr lang="tr-TR" sz="4400" dirty="0"/>
              <a:t>Tarihî ve kültürel varlıkları korumak, </a:t>
            </a:r>
            <a:endParaRPr lang="tr-TR" sz="4400" dirty="0"/>
          </a:p>
          <a:p>
            <a:pPr>
              <a:buNone/>
            </a:pPr>
            <a:r>
              <a:rPr lang="tr-TR" sz="4400" dirty="0" smtClean="0"/>
              <a:t> </a:t>
            </a:r>
            <a:r>
              <a:rPr lang="tr-TR" sz="4400" dirty="0"/>
              <a:t>d) Turizmi, millî ekonominin verimli bir sektörü haline getirmek için yurdun turizme elverişli bütün imkânlarını değerlendirmek, geliştirmek ve pazarlamak</a:t>
            </a:r>
            <a:r>
              <a:rPr lang="tr-TR" sz="4400" b="1" dirty="0"/>
              <a:t>, </a:t>
            </a:r>
            <a:endParaRPr lang="tr-TR" sz="4400" dirty="0"/>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Autofit/>
          </a:bodyPr>
          <a:lstStyle/>
          <a:p>
            <a:r>
              <a:rPr lang="tr-TR" sz="3600" dirty="0"/>
              <a:t>c) </a:t>
            </a:r>
            <a:r>
              <a:rPr lang="tr-TR" sz="3600" dirty="0" smtClean="0"/>
              <a:t>Somut </a:t>
            </a:r>
            <a:r>
              <a:rPr lang="tr-TR" sz="3600" dirty="0"/>
              <a:t>olmayan kültürel mirasın araştırılması, derlenmesi, arşivlenmesi, tanıtımı, tescili, bu kapsamda tespit ve tescil kurullarının oluşturulması, ulusal ve uluslararası kurum ve kuruluşlar arasında bu konuda koordinasyonun sağlanması, işbirliği geliştirilmesi, </a:t>
            </a:r>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Autofit/>
          </a:bodyPr>
          <a:lstStyle/>
          <a:p>
            <a:r>
              <a:rPr lang="tr-TR" sz="3600" dirty="0"/>
              <a:t>d) Türkiye'de ve Türkiye dışında yaşayan Türklerin kültür varlıklarını, kültür anlaşmaları ve kültürel mübadele programları çerçevesinde araştırmak, incelemek, derlemek ve diğer bilimsel çalışmaları yapmak, yaptırmak, bunları yayımlatmak, tanıtmak, açık hava müzelerine ve halk kültürleri arşivine kazandırmak, </a:t>
            </a:r>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b="1" dirty="0"/>
              <a:t>e</a:t>
            </a:r>
            <a:r>
              <a:rPr lang="tr-TR" sz="4000" dirty="0"/>
              <a:t>) Yabancı ülkelerde halen konuşulmakta olan Türkçe lehçe ve şiveleri ile bunlara yardımcı dilleri öğretmek ve bu konuda araştırmalar yapmak üzere mevzuat çerçevesinde enstitü kurulmasını sağlamak, </a:t>
            </a:r>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r>
              <a:rPr lang="tr-TR" sz="3600" dirty="0"/>
              <a:t>f) </a:t>
            </a:r>
            <a:r>
              <a:rPr lang="tr-TR" sz="3600" dirty="0" smtClean="0"/>
              <a:t>Kültür </a:t>
            </a:r>
            <a:r>
              <a:rPr lang="tr-TR" sz="3600" dirty="0"/>
              <a:t>ve turizm sektörlerinin eğitilmiş eleman ihtiyacının tespiti ve bu ihtiyacın karşılanması için gerekli tedbirlerin alınması, eğitim programlarının hazırlanması ve uygulanmasını sağlamak, bu amaçla kurslar açmak, ilgili meslek ve kamu kuruluşlarıyla gerekli işbirliğini yapmak, </a:t>
            </a:r>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Autofit/>
          </a:bodyPr>
          <a:lstStyle/>
          <a:p>
            <a:r>
              <a:rPr lang="tr-TR" sz="3600" dirty="0"/>
              <a:t>g) Kültür ve turizm eğitimi programlarının geliştirilmesi ve eğitim düzeyinin yükseltilmesi amacıyla dış kaynaklardan teknik yardım sağlamak, </a:t>
            </a:r>
            <a:endParaRPr lang="tr-TR" sz="3600" dirty="0" smtClean="0"/>
          </a:p>
          <a:p>
            <a:r>
              <a:rPr lang="tr-TR" sz="3600" dirty="0" smtClean="0"/>
              <a:t>h</a:t>
            </a:r>
            <a:r>
              <a:rPr lang="tr-TR" sz="3600" dirty="0"/>
              <a:t>) Toplumda kültür ve turizm bilincinin geliştirilmesi için gerekli çalışmaları yapmak, bu amaçla ilgili kurum ve kuruluşlarla işbirliği sağlamak, </a:t>
            </a:r>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lnSpcReduction="10000"/>
          </a:bodyPr>
          <a:lstStyle/>
          <a:p>
            <a:r>
              <a:rPr lang="tr-TR" sz="3600" dirty="0"/>
              <a:t>ı) Kültür ve turizmle ilgili kamu kuruluşları personelinin kültür ve turizm konularında eğitilmesini plânlamak ve gerçekleştirmek, </a:t>
            </a:r>
            <a:endParaRPr lang="tr-TR" sz="3600" dirty="0" smtClean="0"/>
          </a:p>
          <a:p>
            <a:r>
              <a:rPr lang="tr-TR" sz="3600" dirty="0" smtClean="0"/>
              <a:t>j</a:t>
            </a:r>
            <a:r>
              <a:rPr lang="tr-TR" sz="3600" dirty="0"/>
              <a:t>) Bakanlık personelinin ve meslek elemanlarının yurt içinde ve yurt dışında yetiştirilmesini plânlamak ve gerçekleştirmek</a:t>
            </a:r>
            <a:r>
              <a:rPr lang="tr-TR" b="1" dirty="0"/>
              <a:t>, </a:t>
            </a:r>
            <a:endParaRPr lang="tr-TR" dirty="0"/>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r>
              <a:rPr lang="tr-TR" sz="4400" dirty="0"/>
              <a:t>k) Bakanlık personeli ile ilgili hizmet öncesi ve hizmet içi eğitim programlarını düzenlemek ve uygulamak, </a:t>
            </a:r>
            <a:endParaRPr lang="tr-TR" sz="4400" dirty="0" smtClean="0"/>
          </a:p>
          <a:p>
            <a:r>
              <a:rPr lang="tr-TR" sz="4400" dirty="0" smtClean="0"/>
              <a:t>l</a:t>
            </a:r>
            <a:r>
              <a:rPr lang="tr-TR" sz="4400" dirty="0"/>
              <a:t>) Bakanlık makamınca verilecek benzeri görevleri yapmak. </a:t>
            </a:r>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Autofit/>
          </a:bodyPr>
          <a:lstStyle/>
          <a:p>
            <a:r>
              <a:rPr lang="tr-TR" dirty="0"/>
              <a:t>Rehberlik kursları açmak, rehber adaylarının seçme sınavlarını yapmak, rehberlerin çalışma usul ve esaslarını düzenlemek, rehberlerin bilgilerinin güncellenmesine yönelik eğitim programları ve diğer çalışmaları gerçekleştirmek, rehberlikte uzmanlaşmayı sağlamak, denetimler yapmak, belgesiz rehberliği önlemek, </a:t>
            </a:r>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sz="3600" dirty="0"/>
              <a:t>rehberlik hizmetlerinin etkin ve verimli bir şekilde yürütülmesine yönelik gerekli tedbirleri almak veya bu görevlerin meslek kuruluşları, üniversiteler, ilgili kurum ve kuruluşlar ile işbirliğiyle veya Bakanlığın denetim gözetimi altında bunlarca yapılması suretiyle yürütülmesini sağlamak</a:t>
            </a:r>
            <a:r>
              <a:rPr lang="tr-TR" dirty="0"/>
              <a:t>. </a:t>
            </a:r>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TANITMA GENEL MÜDÜRLÜĞÜ</a:t>
            </a:r>
            <a:endParaRPr lang="tr-TR" b="1" dirty="0"/>
          </a:p>
        </p:txBody>
      </p:sp>
      <p:sp>
        <p:nvSpPr>
          <p:cNvPr id="3" name="2 İçerik Yer Tutucusu"/>
          <p:cNvSpPr>
            <a:spLocks noGrp="1"/>
          </p:cNvSpPr>
          <p:nvPr>
            <p:ph idx="1"/>
          </p:nvPr>
        </p:nvSpPr>
        <p:spPr/>
        <p:txBody>
          <a:bodyPr>
            <a:normAutofit fontScale="92500" lnSpcReduction="10000"/>
          </a:bodyPr>
          <a:lstStyle/>
          <a:p>
            <a:r>
              <a:rPr lang="tr-TR" b="1" dirty="0" smtClean="0"/>
              <a:t>a) </a:t>
            </a:r>
            <a:r>
              <a:rPr lang="tr-TR" sz="3600" dirty="0" smtClean="0"/>
              <a:t>Her türlü imkândan yararlanarak, ülkemizin millî, manevî, tarihî, kültürel, sanatsal ve turistik değerlerinin yurt içi ve yurt dışında tanıtımını yapmak, yaptırmak, bu amaçla yurt içinde ve yurt dışında seminer, sempozyum, kolokyum, kongre, fuar, sergi, festival, yarışma, gösteriler ve benzeri faaliyetleri düzenlemek veya düzenlenmiş olanlara katılmak, </a:t>
            </a:r>
            <a:endParaRPr lang="tr-TR" sz="36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endParaRPr lang="tr-TR" dirty="0"/>
          </a:p>
          <a:p>
            <a:r>
              <a:rPr lang="tr-TR" sz="4800" dirty="0"/>
              <a:t> e) Kültür ve turizm alanlarında her türlü yatırım, iletişim ve gelişim potansiyelini yönlendirmek</a:t>
            </a:r>
            <a:r>
              <a:rPr lang="tr-TR" sz="4800" b="1" dirty="0"/>
              <a:t>, </a:t>
            </a:r>
            <a:endParaRPr lang="tr-TR" sz="4800" dirty="0"/>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lnSpcReduction="10000"/>
          </a:bodyPr>
          <a:lstStyle/>
          <a:p>
            <a:r>
              <a:rPr lang="tr-TR" sz="4000" dirty="0" smtClean="0"/>
              <a:t>bu yönde faaliyet gösteren yerli veya yabancı, kamu veya özel kurum, kuruluş, topluluk ve kişileri desteklemek, yönlendirmek ve bunlar arasında gerekli işbirliğini sağlamak, bu tür faaliyetlerin ülkemizde yapılmasını özendirmek, ödül vermek,</a:t>
            </a:r>
          </a:p>
          <a:p>
            <a:endParaRPr lang="tr-TR" dirty="0"/>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r>
              <a:rPr lang="tr-TR" sz="4000" b="1" dirty="0" smtClean="0"/>
              <a:t>b) </a:t>
            </a:r>
            <a:r>
              <a:rPr lang="tr-TR" sz="4000" dirty="0" smtClean="0"/>
              <a:t>Dünya seyahat ticaretinin ülkemize yönelmesini sağlamak üzere, yurt içi ve yurt dışındaki yerli ve yabancı seyahat ticaret kuruluşları ile ortak projeler geliştirmek, bunların faaliyetlerine yardımcı olmak,</a:t>
            </a:r>
            <a:endParaRPr lang="tr-TR" sz="4000" dirty="0"/>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 </a:t>
            </a:r>
            <a:r>
              <a:rPr lang="tr-TR" b="1" dirty="0" smtClean="0"/>
              <a:t>c) </a:t>
            </a:r>
            <a:r>
              <a:rPr lang="tr-TR" dirty="0" smtClean="0"/>
              <a:t>Yukarıda belirtilen faaliyetlerin kolaylaştırılması ve geliştirilmesi amacıyla bu faaliyetleri yürüten, yönlendiren kitle iletişim veya ulaştırma kurumları ile yakın ilişki içinde bulunmak ve yabancı kamuoyunu etkileyebilecek konumda bulunan kişi, kurum, kuruluş, topluluk veya bunların temsilcilerini davet etmek ve ağırlamak</a:t>
            </a:r>
            <a:endParaRPr lang="tr-TR" dirty="0"/>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b="1" dirty="0" smtClean="0"/>
              <a:t>d) </a:t>
            </a:r>
            <a:r>
              <a:rPr lang="tr-TR" dirty="0" smtClean="0"/>
              <a:t>Yurt içi ve yurt dışı tanıtma için gerekli yayın, doküman ve malzemeyi hazırlamak, hazırlatmak, satın almak ve dağıtmak</a:t>
            </a:r>
            <a:r>
              <a:rPr lang="tr-TR" dirty="0" smtClean="0"/>
              <a:t>,</a:t>
            </a:r>
          </a:p>
          <a:p>
            <a:r>
              <a:rPr lang="tr-TR" dirty="0" smtClean="0"/>
              <a:t> </a:t>
            </a:r>
            <a:r>
              <a:rPr lang="tr-TR" b="1" dirty="0" smtClean="0"/>
              <a:t>e) </a:t>
            </a:r>
            <a:r>
              <a:rPr lang="tr-TR" dirty="0" smtClean="0"/>
              <a:t>Ülkemize yönelik turizm talebinin değerlendirilmesi ve buna uygun politikaların oluşturulması amacıyla yurt içinde ve yurt dışında her türlü etüt ve araştırmaları yapmak veya yaptırmak, istatistik verilerini derlemek</a:t>
            </a:r>
            <a:endParaRPr lang="tr-TR" dirty="0"/>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Autofit/>
          </a:bodyPr>
          <a:lstStyle/>
          <a:p>
            <a:r>
              <a:rPr lang="tr-TR" sz="4400" b="1" dirty="0" smtClean="0"/>
              <a:t>f</a:t>
            </a:r>
            <a:r>
              <a:rPr lang="tr-TR" sz="4400" b="1" dirty="0" smtClean="0"/>
              <a:t>) </a:t>
            </a:r>
            <a:r>
              <a:rPr lang="tr-TR" sz="4400" dirty="0" smtClean="0"/>
              <a:t>Ülkemize yönelik turizm talebini artırmak amacıyla yurt dışında basın, yayın gibi tanıtım faaliyetlerine ilişkin mal ve hizmetleri satın almak, </a:t>
            </a:r>
            <a:r>
              <a:rPr lang="tr-TR" sz="4400" b="1" dirty="0" smtClean="0"/>
              <a:t>g) </a:t>
            </a:r>
            <a:r>
              <a:rPr lang="tr-TR" sz="4400" dirty="0" smtClean="0"/>
              <a:t>Bakanlık makamınca verilecek benzeri görevleri yapmak.</a:t>
            </a:r>
            <a:endParaRPr lang="tr-TR" sz="4400" dirty="0"/>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Millî Kütüphane Başkanlığı</a:t>
            </a:r>
            <a:endParaRPr lang="tr-TR" dirty="0"/>
          </a:p>
        </p:txBody>
      </p:sp>
      <p:sp>
        <p:nvSpPr>
          <p:cNvPr id="3" name="2 İçerik Yer Tutucusu"/>
          <p:cNvSpPr>
            <a:spLocks noGrp="1"/>
          </p:cNvSpPr>
          <p:nvPr>
            <p:ph idx="1"/>
          </p:nvPr>
        </p:nvSpPr>
        <p:spPr/>
        <p:txBody>
          <a:bodyPr>
            <a:normAutofit lnSpcReduction="10000"/>
          </a:bodyPr>
          <a:lstStyle/>
          <a:p>
            <a:r>
              <a:rPr lang="tr-TR" b="1" dirty="0" smtClean="0"/>
              <a:t> </a:t>
            </a:r>
            <a:r>
              <a:rPr lang="tr-TR" dirty="0" smtClean="0"/>
              <a:t>Millî Kütüphane Başkanlığı, Türkiye'nin millî kültür ve bilgi birikimi ile bilgi akımını sağlar ve 5632 sayılı Millî Kütüphane Kuruluşu Hakkında Kanun ile diğer kanunlarla verilen görevleri yapar. Ayrıca, Türkiye Radyo-Televizyon Kurumu tarafından yayımlanan eserlerden, memleketin tarihî ve kültürü bakımından önemli olanların çoğaltılmasını ve bir nüshasının Millî Kütüphanede saklanmasını sağlar.</a:t>
            </a:r>
            <a:endParaRPr lang="tr-TR" dirty="0"/>
          </a:p>
        </p:txBody>
      </p:sp>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Dış İlişkiler ve Avrupa Birliği Koordinasyon Dairesi Başkanlığı</a:t>
            </a:r>
            <a:endParaRPr lang="tr-TR" dirty="0"/>
          </a:p>
        </p:txBody>
      </p:sp>
      <p:sp>
        <p:nvSpPr>
          <p:cNvPr id="3" name="2 İçerik Yer Tutucusu"/>
          <p:cNvSpPr>
            <a:spLocks noGrp="1"/>
          </p:cNvSpPr>
          <p:nvPr>
            <p:ph idx="1"/>
          </p:nvPr>
        </p:nvSpPr>
        <p:spPr/>
        <p:txBody>
          <a:bodyPr>
            <a:normAutofit/>
          </a:bodyPr>
          <a:lstStyle/>
          <a:p>
            <a:r>
              <a:rPr lang="tr-TR" dirty="0" smtClean="0"/>
              <a:t>Dış İlişkiler ve Avrupa Birliği Koordinasyon Dairesi Başkanlığının görevleri </a:t>
            </a:r>
            <a:r>
              <a:rPr lang="tr-TR" dirty="0" smtClean="0"/>
              <a:t>şunlardır:</a:t>
            </a:r>
          </a:p>
          <a:p>
            <a:r>
              <a:rPr lang="tr-TR" sz="4000" b="1" dirty="0" smtClean="0"/>
              <a:t>a) </a:t>
            </a:r>
            <a:r>
              <a:rPr lang="tr-TR" sz="4000" dirty="0" smtClean="0"/>
              <a:t>Ülkemizin dış politikası doğrultusunda, çeşitli ülkeler ve milletlerarası kuruluşlarla kültür ve turizm ilişkilerini düzenlemek ve </a:t>
            </a:r>
            <a:r>
              <a:rPr lang="tr-TR" sz="4000" dirty="0" smtClean="0"/>
              <a:t>geliştirmek</a:t>
            </a:r>
            <a:endParaRPr lang="tr-TR" sz="4000" dirty="0"/>
          </a:p>
        </p:txBody>
      </p:sp>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r>
              <a:rPr lang="tr-TR" sz="4000" dirty="0" smtClean="0"/>
              <a:t>b</a:t>
            </a:r>
            <a:r>
              <a:rPr lang="tr-TR" sz="4000" b="1" dirty="0" smtClean="0"/>
              <a:t>) </a:t>
            </a:r>
            <a:r>
              <a:rPr lang="tr-TR" sz="4000" dirty="0" smtClean="0"/>
              <a:t>Kültür ve turizm alanında çeşitli ülkelerin hükümetleriyle akdedilecek işbirliği anlaşmaları ile mübadele programlarının hazırlanması ve uygulanmasına ilişkin işlemleri yürütmek</a:t>
            </a:r>
          </a:p>
          <a:p>
            <a:endParaRPr lang="tr-TR" sz="4000" dirty="0"/>
          </a:p>
        </p:txBody>
      </p:sp>
    </p:spTree>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r>
              <a:rPr lang="tr-TR" sz="4000" b="1" dirty="0" smtClean="0"/>
              <a:t>c) </a:t>
            </a:r>
            <a:r>
              <a:rPr lang="tr-TR" sz="4000" dirty="0" smtClean="0"/>
              <a:t>Milletlerarası kültür ve turizm kuruluşları ile ilişkileri düzenlemek ve bunların yürütülmesinde gerekli koordinasyonu sağlamak</a:t>
            </a:r>
            <a:endParaRPr lang="tr-TR" sz="4000" dirty="0"/>
          </a:p>
        </p:txBody>
      </p:sp>
    </p:spTree>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lnSpcReduction="10000"/>
          </a:bodyPr>
          <a:lstStyle/>
          <a:p>
            <a:r>
              <a:rPr lang="tr-TR" dirty="0" smtClean="0"/>
              <a:t> </a:t>
            </a:r>
            <a:r>
              <a:rPr lang="tr-TR" sz="4000" b="1" dirty="0" smtClean="0"/>
              <a:t>d) </a:t>
            </a:r>
            <a:r>
              <a:rPr lang="tr-TR" sz="4000" dirty="0" smtClean="0"/>
              <a:t>Bakanlığın görev ve faaliyet alanına giren konularda, Avrupa Birliği ile ilgili hususlarda koordinasyonu sağlamak, bu alanda Hükümetin genel politikasını uygulamaya yönelik tedbirleri almak, uyum ve uygulama çalışmaları ile ilgili işleri yürütmek, </a:t>
            </a:r>
            <a:endParaRPr lang="tr-TR" sz="40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endParaRPr lang="tr-TR" dirty="0"/>
          </a:p>
          <a:p>
            <a:r>
              <a:rPr lang="tr-TR" dirty="0"/>
              <a:t> </a:t>
            </a:r>
            <a:r>
              <a:rPr lang="tr-TR" sz="4400" b="1" dirty="0"/>
              <a:t>f) </a:t>
            </a:r>
            <a:r>
              <a:rPr lang="tr-TR" sz="4400" dirty="0"/>
              <a:t>Kültür ve turizm yatırımları ile ilgili taşınmazları temin etmek, gerektiğinde kamulaştırmak, bunların etüt, proje ve inşaatını yapmak, yaptırmak, </a:t>
            </a:r>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r>
              <a:rPr lang="tr-TR" sz="4000" b="1" dirty="0" smtClean="0"/>
              <a:t>e) </a:t>
            </a:r>
            <a:r>
              <a:rPr lang="tr-TR" sz="4000" dirty="0" smtClean="0"/>
              <a:t>Avrupa Birliğinin kültür ve turizm konularındaki mevzuat ve politikalarını takip etmek ve bunlara ilişkin işlemleri yapmak, </a:t>
            </a:r>
            <a:endParaRPr lang="tr-TR" sz="4000" dirty="0" smtClean="0"/>
          </a:p>
          <a:p>
            <a:r>
              <a:rPr lang="tr-TR" sz="4000" b="1" dirty="0" smtClean="0"/>
              <a:t>f</a:t>
            </a:r>
            <a:r>
              <a:rPr lang="tr-TR" sz="4000" b="1" dirty="0" smtClean="0"/>
              <a:t>) </a:t>
            </a:r>
            <a:r>
              <a:rPr lang="tr-TR" sz="4000" dirty="0" smtClean="0"/>
              <a:t>Bakanlık makamınca verilecek benzeri görevleri yapmak. </a:t>
            </a:r>
            <a:endParaRPr lang="tr-TR" sz="4000" dirty="0"/>
          </a:p>
        </p:txBody>
      </p:sp>
    </p:spTree>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
            </a:r>
            <a:br>
              <a:rPr lang="tr-TR" b="1" dirty="0" smtClean="0"/>
            </a:br>
            <a:r>
              <a:rPr lang="tr-TR" b="1" dirty="0" smtClean="0"/>
              <a:t>DÖRDÜNCÜ BÖLÜM </a:t>
            </a:r>
            <a:r>
              <a:rPr lang="tr-TR" b="1" dirty="0" smtClean="0"/>
              <a:t>:Danışma </a:t>
            </a:r>
            <a:r>
              <a:rPr lang="tr-TR" b="1" dirty="0" smtClean="0"/>
              <a:t>ve Denetim Birimleri </a:t>
            </a:r>
            <a:r>
              <a:rPr lang="tr-TR" dirty="0" smtClean="0"/>
              <a:t/>
            </a:r>
            <a:br>
              <a:rPr lang="tr-TR" dirty="0" smtClean="0"/>
            </a:br>
            <a:endParaRPr lang="tr-TR" dirty="0"/>
          </a:p>
        </p:txBody>
      </p:sp>
      <p:sp>
        <p:nvSpPr>
          <p:cNvPr id="3" name="2 İçerik Yer Tutucusu"/>
          <p:cNvSpPr>
            <a:spLocks noGrp="1"/>
          </p:cNvSpPr>
          <p:nvPr>
            <p:ph idx="1"/>
          </p:nvPr>
        </p:nvSpPr>
        <p:spPr/>
        <p:txBody>
          <a:bodyPr/>
          <a:lstStyle/>
          <a:p>
            <a:r>
              <a:rPr lang="tr-TR" b="1" dirty="0" smtClean="0"/>
              <a:t>a) </a:t>
            </a:r>
            <a:r>
              <a:rPr lang="tr-TR" dirty="0" smtClean="0"/>
              <a:t>Teftiş Kurulu Başkanlığı, </a:t>
            </a:r>
            <a:endParaRPr lang="tr-TR" dirty="0" smtClean="0"/>
          </a:p>
          <a:p>
            <a:r>
              <a:rPr lang="tr-TR" b="1" dirty="0" smtClean="0"/>
              <a:t>b</a:t>
            </a:r>
            <a:r>
              <a:rPr lang="tr-TR" b="1" dirty="0" smtClean="0"/>
              <a:t>) </a:t>
            </a:r>
            <a:r>
              <a:rPr lang="tr-TR" dirty="0" smtClean="0"/>
              <a:t>Araştırma, Plânlama ve Koordinasyon Kurulu Başkanlığı, </a:t>
            </a:r>
            <a:endParaRPr lang="tr-TR" dirty="0" smtClean="0"/>
          </a:p>
          <a:p>
            <a:r>
              <a:rPr lang="tr-TR" b="1" dirty="0" smtClean="0"/>
              <a:t>c</a:t>
            </a:r>
            <a:r>
              <a:rPr lang="tr-TR" b="1" dirty="0" smtClean="0"/>
              <a:t>) </a:t>
            </a:r>
            <a:r>
              <a:rPr lang="tr-TR" dirty="0" smtClean="0"/>
              <a:t>Hukuk Müşavirliği, </a:t>
            </a:r>
            <a:endParaRPr lang="tr-TR" dirty="0" smtClean="0"/>
          </a:p>
          <a:p>
            <a:r>
              <a:rPr lang="tr-TR" b="1" dirty="0" smtClean="0"/>
              <a:t>d</a:t>
            </a:r>
            <a:r>
              <a:rPr lang="tr-TR" b="1" dirty="0" smtClean="0"/>
              <a:t>) </a:t>
            </a:r>
            <a:r>
              <a:rPr lang="tr-TR" dirty="0" smtClean="0"/>
              <a:t>Bakanlık Müşavirleri</a:t>
            </a:r>
            <a:r>
              <a:rPr lang="tr-TR" dirty="0" smtClean="0"/>
              <a:t>,</a:t>
            </a:r>
          </a:p>
          <a:p>
            <a:r>
              <a:rPr lang="tr-TR" dirty="0" smtClean="0"/>
              <a:t> </a:t>
            </a:r>
            <a:r>
              <a:rPr lang="tr-TR" b="1" dirty="0" smtClean="0"/>
              <a:t>e) </a:t>
            </a:r>
            <a:r>
              <a:rPr lang="tr-TR" dirty="0" smtClean="0"/>
              <a:t>Basın ve Halkla İlişkiler Müşavirliği</a:t>
            </a:r>
            <a:endParaRPr lang="tr-TR" dirty="0"/>
          </a:p>
        </p:txBody>
      </p:sp>
    </p:spTree>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b="1" dirty="0" smtClean="0"/>
              <a:t>Teftiş Kurulu </a:t>
            </a:r>
            <a:r>
              <a:rPr lang="tr-TR" b="1" dirty="0" smtClean="0"/>
              <a:t>Başkanlığı</a:t>
            </a:r>
            <a:endParaRPr lang="tr-TR" dirty="0"/>
          </a:p>
        </p:txBody>
      </p:sp>
      <p:sp>
        <p:nvSpPr>
          <p:cNvPr id="3" name="2 İçerik Yer Tutucusu"/>
          <p:cNvSpPr>
            <a:spLocks noGrp="1"/>
          </p:cNvSpPr>
          <p:nvPr>
            <p:ph idx="1"/>
          </p:nvPr>
        </p:nvSpPr>
        <p:spPr/>
        <p:txBody>
          <a:bodyPr>
            <a:noAutofit/>
          </a:bodyPr>
          <a:lstStyle/>
          <a:p>
            <a:r>
              <a:rPr lang="tr-TR" sz="3600" dirty="0" smtClean="0"/>
              <a:t>Teftiş Kurulu Başkanlığı, Bakanın emri ve onayı üzerine Bakan adına </a:t>
            </a:r>
            <a:r>
              <a:rPr lang="tr-TR" sz="3600" dirty="0" smtClean="0"/>
              <a:t>aşağıdaki </a:t>
            </a:r>
            <a:r>
              <a:rPr lang="tr-TR" sz="3600" dirty="0" smtClean="0"/>
              <a:t>görevleri </a:t>
            </a:r>
            <a:r>
              <a:rPr lang="tr-TR" sz="3600" dirty="0" smtClean="0"/>
              <a:t>yapar:</a:t>
            </a:r>
          </a:p>
          <a:p>
            <a:r>
              <a:rPr lang="tr-TR" sz="3600" b="1" dirty="0" smtClean="0"/>
              <a:t> </a:t>
            </a:r>
            <a:r>
              <a:rPr lang="tr-TR" sz="3600" dirty="0" smtClean="0"/>
              <a:t>Bakanlık merkez, taşra ve yurt dışı teşkilâtları ile bağlı kuruluşların her türlü faaliyet ve işlemleriyle ilgili olarak denetim, inceleme ve soruşturma işlerini yürütmek</a:t>
            </a:r>
            <a:endParaRPr lang="tr-TR" sz="3600" dirty="0"/>
          </a:p>
        </p:txBody>
      </p:sp>
    </p:spTree>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r>
              <a:rPr lang="tr-TR" sz="4000" b="1" dirty="0" smtClean="0"/>
              <a:t>b) </a:t>
            </a:r>
            <a:r>
              <a:rPr lang="tr-TR" sz="4000" dirty="0" smtClean="0"/>
              <a:t>Denetim, inceleme ve soruşturma sonucunda tespit ettikleri hususlarda Bakanlığın amaçlarını daha iyi gerçekleştirmek, mevzuata, plân ve programa uygun çalışmasını temin etmek amacıyla gerekli teklifleri hazırlamak ve Bakana sunmak</a:t>
            </a:r>
            <a:endParaRPr lang="tr-TR" sz="4000" dirty="0"/>
          </a:p>
        </p:txBody>
      </p:sp>
    </p:spTree>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r>
              <a:rPr lang="tr-TR" sz="4000" b="1" dirty="0" smtClean="0"/>
              <a:t>c) </a:t>
            </a:r>
            <a:r>
              <a:rPr lang="tr-TR" sz="4000" dirty="0" smtClean="0"/>
              <a:t>Kanunlarla ve Bakan tarafından verilen diğer görevleri yapmak. Teftiş Kurulunun çalışma usul ve esasları, müfettiş ve müfettiş yardımcılarının seçilmesi ve yetiştirilmesi ile diğer hususlar tüzükle düzenlenir</a:t>
            </a:r>
            <a:endParaRPr lang="tr-TR" sz="4000" dirty="0"/>
          </a:p>
        </p:txBody>
      </p:sp>
    </p:spTree>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Araştırma, Plânlama ve Koordinasyon Kurulu Başkanlığı </a:t>
            </a:r>
            <a:endParaRPr lang="tr-TR" dirty="0"/>
          </a:p>
        </p:txBody>
      </p:sp>
      <p:sp>
        <p:nvSpPr>
          <p:cNvPr id="3" name="2 İçerik Yer Tutucusu"/>
          <p:cNvSpPr>
            <a:spLocks noGrp="1"/>
          </p:cNvSpPr>
          <p:nvPr>
            <p:ph idx="1"/>
          </p:nvPr>
        </p:nvSpPr>
        <p:spPr/>
        <p:txBody>
          <a:bodyPr>
            <a:normAutofit lnSpcReduction="10000"/>
          </a:bodyPr>
          <a:lstStyle/>
          <a:p>
            <a:r>
              <a:rPr lang="tr-TR" dirty="0" smtClean="0"/>
              <a:t>Araştırma, Plânlama ve Koordinasyon Kurulu Başkanlığının görevleri </a:t>
            </a:r>
            <a:r>
              <a:rPr lang="tr-TR" dirty="0" smtClean="0"/>
              <a:t>şunlardır:</a:t>
            </a:r>
          </a:p>
          <a:p>
            <a:r>
              <a:rPr lang="tr-TR" b="1" dirty="0" smtClean="0"/>
              <a:t>a) </a:t>
            </a:r>
            <a:r>
              <a:rPr lang="tr-TR" dirty="0" smtClean="0"/>
              <a:t>Bakanlığa; Hükümet programı, kalkınma plân ve programları, Bakanlar Kurulu kararları ve millî güvenlik siyaseti çerçevesinde verilen emir ve görevlerin yerine getirilmesi için çalışma esaslarını tespit etmek, bu esaslara uygun olarak Bakanlığın ana hizmet politika ve plânlarının hazırlanmasına yardımcı olmak</a:t>
            </a:r>
            <a:endParaRPr lang="tr-TR" dirty="0"/>
          </a:p>
        </p:txBody>
      </p:sp>
    </p:spTree>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Autofit/>
          </a:bodyPr>
          <a:lstStyle/>
          <a:p>
            <a:r>
              <a:rPr lang="tr-TR" b="1" dirty="0" smtClean="0"/>
              <a:t>b) </a:t>
            </a:r>
            <a:r>
              <a:rPr lang="tr-TR" dirty="0" smtClean="0"/>
              <a:t>Uzun vadeli plânlarla, kalkınma plânlarında ve yıllık programlarda öncelikle yer alması gerekli görülen hizmet ve tedbirlerin ve bunlarla ilgili temel politikaların ilmi araştırma esaslarına göre tespitini sağlamak, Bakanın onayını aldıktan sonra Devlet Planlama Teşkilâtı Müsteşarlığına göndermek</a:t>
            </a:r>
            <a:endParaRPr lang="tr-TR" dirty="0"/>
          </a:p>
        </p:txBody>
      </p:sp>
    </p:spTree>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r>
              <a:rPr lang="tr-TR" sz="3600" b="1" dirty="0" smtClean="0"/>
              <a:t>c</a:t>
            </a:r>
            <a:r>
              <a:rPr lang="tr-TR" sz="3600" b="1" dirty="0" smtClean="0"/>
              <a:t>) </a:t>
            </a:r>
            <a:r>
              <a:rPr lang="tr-TR" sz="3600" dirty="0" smtClean="0"/>
              <a:t>Hizmet ve faaliyetlerin ekonomik ve etkin bir şekilde yerine getirilmesi için insan, para ve malzeme gibi mevcut kaynakların en uygun ve verimli bir şekilde kullanılmasını sağlamak üzere Bakanlık bütçesini plân ve program esaslarına göre hazırlamak ve uygulanmasını takip etmek, </a:t>
            </a:r>
            <a:endParaRPr lang="tr-TR" sz="3600" dirty="0"/>
          </a:p>
        </p:txBody>
      </p:sp>
    </p:spTree>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r>
              <a:rPr lang="tr-TR" sz="4400" b="1" dirty="0" smtClean="0"/>
              <a:t>d</a:t>
            </a:r>
            <a:r>
              <a:rPr lang="tr-TR" sz="4400" b="1" dirty="0" smtClean="0"/>
              <a:t>) </a:t>
            </a:r>
            <a:r>
              <a:rPr lang="tr-TR" sz="4400" dirty="0" smtClean="0"/>
              <a:t>Bakanlık yıllık çalışma programlarını hazırlamak, Bakanlık hizmetleriyle ilgili gerekli istatistikleri toplamak ve değerlendirmek,</a:t>
            </a:r>
            <a:endParaRPr lang="tr-TR" sz="4400" dirty="0"/>
          </a:p>
        </p:txBody>
      </p:sp>
    </p:spTree>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r>
              <a:rPr lang="tr-TR" b="1" dirty="0" smtClean="0"/>
              <a:t>e) </a:t>
            </a:r>
            <a:r>
              <a:rPr lang="tr-TR" dirty="0" smtClean="0"/>
              <a:t>Kalkınma plân ve programları ile Bakanlık yıllık çalışma programlarının uygulanması sırasında, Bakanlık teşkilâtında ortaya çıkan sorunları ve aksaklıkları, Bakanlık düzeyinde veya bakanlıklar arası seviyede giderici tedbirleri tespit ederek Bakanlık makamına sunmak, organizasyon ve metot hizmetlerini yürütmek</a:t>
            </a:r>
            <a:endParaRPr lang="tr-TR"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100</TotalTime>
  <Words>4067</Words>
  <Application>Microsoft Office PowerPoint</Application>
  <PresentationFormat>Ekran Gösterisi (4:3)</PresentationFormat>
  <Paragraphs>227</Paragraphs>
  <Slides>124</Slides>
  <Notes>0</Notes>
  <HiddenSlides>0</HiddenSlides>
  <MMClips>0</MMClips>
  <ScaleCrop>false</ScaleCrop>
  <HeadingPairs>
    <vt:vector size="4" baseType="variant">
      <vt:variant>
        <vt:lpstr>Tema</vt:lpstr>
      </vt:variant>
      <vt:variant>
        <vt:i4>1</vt:i4>
      </vt:variant>
      <vt:variant>
        <vt:lpstr>Slayt Başlıkları</vt:lpstr>
      </vt:variant>
      <vt:variant>
        <vt:i4>124</vt:i4>
      </vt:variant>
    </vt:vector>
  </HeadingPairs>
  <TitlesOfParts>
    <vt:vector size="125" baseType="lpstr">
      <vt:lpstr>Ofis Teması</vt:lpstr>
      <vt:lpstr>Kültür ve Turizm Bakanlığı Teşkilat ve Görevleri Hakkında Kanun </vt:lpstr>
      <vt:lpstr>  BİRİNCİ BÖLÜM: Amaç ve Görev </vt:lpstr>
      <vt:lpstr>Slayt 3</vt:lpstr>
      <vt:lpstr>Slayt 4</vt:lpstr>
      <vt:lpstr> Kültür ve Turizm Bakanlığının görevleri şunlardır </vt:lpstr>
      <vt:lpstr>Slayt 6</vt:lpstr>
      <vt:lpstr>Slayt 7</vt:lpstr>
      <vt:lpstr>Slayt 8</vt:lpstr>
      <vt:lpstr>Slayt 9</vt:lpstr>
      <vt:lpstr>Slayt 10</vt:lpstr>
      <vt:lpstr>Slayt 11</vt:lpstr>
      <vt:lpstr>  İKİNCİ BÖLÜM: Bakanlık Teşkilâtı </vt:lpstr>
      <vt:lpstr>Merkez teşkilâtı</vt:lpstr>
      <vt:lpstr>  Bakan Madde 5-</vt:lpstr>
      <vt:lpstr>Slayt 15</vt:lpstr>
      <vt:lpstr>Slayt 16</vt:lpstr>
      <vt:lpstr>Müsteşar ve müsteşar yardımcıları Madde 6-</vt:lpstr>
      <vt:lpstr>Slayt 18</vt:lpstr>
      <vt:lpstr>Slayt 19</vt:lpstr>
      <vt:lpstr>ÜÇÜNCÜ BÖLÜM: Ana Hizmet Birimleri</vt:lpstr>
      <vt:lpstr>Slayt 21</vt:lpstr>
      <vt:lpstr>A- GÜZEL SANATLAR GENEL MÜDÜRLÜĞÜ</vt:lpstr>
      <vt:lpstr>Slayt 23</vt:lpstr>
      <vt:lpstr>Slayt 24</vt:lpstr>
      <vt:lpstr>Slayt 25</vt:lpstr>
      <vt:lpstr>Kültür Varlıkları ve Müzeler Genel Müdürlüğü</vt:lpstr>
      <vt:lpstr>Slayt 27</vt:lpstr>
      <vt:lpstr>Slayt 28</vt:lpstr>
      <vt:lpstr>Slayt 29</vt:lpstr>
      <vt:lpstr>Slayt 30</vt:lpstr>
      <vt:lpstr>Slayt 31</vt:lpstr>
      <vt:lpstr>Slayt 32</vt:lpstr>
      <vt:lpstr>Slayt 33</vt:lpstr>
      <vt:lpstr>Slayt 34</vt:lpstr>
      <vt:lpstr>Slayt 35</vt:lpstr>
      <vt:lpstr>Kütüphaneler ve Yayımlar Genel Müdürlüğü</vt:lpstr>
      <vt:lpstr>Slayt 37</vt:lpstr>
      <vt:lpstr>Slayt 38</vt:lpstr>
      <vt:lpstr>Slayt 39</vt:lpstr>
      <vt:lpstr>Slayt 40</vt:lpstr>
      <vt:lpstr>Slayt 41</vt:lpstr>
      <vt:lpstr>Slayt 42</vt:lpstr>
      <vt:lpstr>Slayt 43</vt:lpstr>
      <vt:lpstr>Slayt 44</vt:lpstr>
      <vt:lpstr>Slayt 45</vt:lpstr>
      <vt:lpstr>Telif Hakları ve Sinema Genel Müdürlüğü</vt:lpstr>
      <vt:lpstr>Slayt 47</vt:lpstr>
      <vt:lpstr>Slayt 48</vt:lpstr>
      <vt:lpstr>Slayt 49</vt:lpstr>
      <vt:lpstr>Yatırım ve İşletmeler Genel Müdürlüğü</vt:lpstr>
      <vt:lpstr>Slayt 51</vt:lpstr>
      <vt:lpstr>Slayt 52</vt:lpstr>
      <vt:lpstr>Slayt 53</vt:lpstr>
      <vt:lpstr>Slayt 54</vt:lpstr>
      <vt:lpstr>Slayt 55</vt:lpstr>
      <vt:lpstr>Slayt 56</vt:lpstr>
      <vt:lpstr>Slayt 57</vt:lpstr>
      <vt:lpstr>Slayt 58</vt:lpstr>
      <vt:lpstr>Slayt 59</vt:lpstr>
      <vt:lpstr>Slayt 60</vt:lpstr>
      <vt:lpstr>Slayt 61</vt:lpstr>
      <vt:lpstr>Slayt 62</vt:lpstr>
      <vt:lpstr>Slayt 63</vt:lpstr>
      <vt:lpstr>Slayt 64</vt:lpstr>
      <vt:lpstr>Slayt 65</vt:lpstr>
      <vt:lpstr>Slayt 66</vt:lpstr>
      <vt:lpstr>Slayt 67</vt:lpstr>
      <vt:lpstr>Araştırma ve Eğitim Genel Müdürlüğü </vt:lpstr>
      <vt:lpstr>Slayt 69</vt:lpstr>
      <vt:lpstr>Slayt 70</vt:lpstr>
      <vt:lpstr>Slayt 71</vt:lpstr>
      <vt:lpstr>Slayt 72</vt:lpstr>
      <vt:lpstr>Slayt 73</vt:lpstr>
      <vt:lpstr>Slayt 74</vt:lpstr>
      <vt:lpstr>Slayt 75</vt:lpstr>
      <vt:lpstr>Slayt 76</vt:lpstr>
      <vt:lpstr>Slayt 77</vt:lpstr>
      <vt:lpstr>Slayt 78</vt:lpstr>
      <vt:lpstr>TANITMA GENEL MÜDÜRLÜĞÜ</vt:lpstr>
      <vt:lpstr>Slayt 80</vt:lpstr>
      <vt:lpstr>Slayt 81</vt:lpstr>
      <vt:lpstr>Slayt 82</vt:lpstr>
      <vt:lpstr>Slayt 83</vt:lpstr>
      <vt:lpstr>Slayt 84</vt:lpstr>
      <vt:lpstr>Millî Kütüphane Başkanlığı</vt:lpstr>
      <vt:lpstr>Dış İlişkiler ve Avrupa Birliği Koordinasyon Dairesi Başkanlığı</vt:lpstr>
      <vt:lpstr>Slayt 87</vt:lpstr>
      <vt:lpstr>Slayt 88</vt:lpstr>
      <vt:lpstr>Slayt 89</vt:lpstr>
      <vt:lpstr>Slayt 90</vt:lpstr>
      <vt:lpstr> DÖRDÜNCÜ BÖLÜM :Danışma ve Denetim Birimleri  </vt:lpstr>
      <vt:lpstr>Teftiş Kurulu Başkanlığı</vt:lpstr>
      <vt:lpstr>Slayt 93</vt:lpstr>
      <vt:lpstr>Slayt 94</vt:lpstr>
      <vt:lpstr>Araştırma, Plânlama ve Koordinasyon Kurulu Başkanlığı </vt:lpstr>
      <vt:lpstr>Slayt 96</vt:lpstr>
      <vt:lpstr>Slayt 97</vt:lpstr>
      <vt:lpstr>Slayt 98</vt:lpstr>
      <vt:lpstr>Slayt 99</vt:lpstr>
      <vt:lpstr>Slayt 100</vt:lpstr>
      <vt:lpstr>Slayt 101</vt:lpstr>
      <vt:lpstr>Slayt 102</vt:lpstr>
      <vt:lpstr>  Hukuk Müşavirliği Madde 20 - Hukuk Müşavirliğinin görevleri şunlardır:  </vt:lpstr>
      <vt:lpstr>Slayt 104</vt:lpstr>
      <vt:lpstr>Slayt 105</vt:lpstr>
      <vt:lpstr>Slayt 106</vt:lpstr>
      <vt:lpstr>. Bakanlık müşavirleri ile Basın ve Halkla İlişkiler Müşavirliği </vt:lpstr>
      <vt:lpstr>BEŞİNCİ BÖLÜM: Yardımcı Hizmet Birimleri</vt:lpstr>
      <vt:lpstr>Personel Dairesi Başkanlığının görevleri şunlardır:</vt:lpstr>
      <vt:lpstr>Slayt 110</vt:lpstr>
      <vt:lpstr>İdari ve Mali İşler Dairesi Başkanlığı </vt:lpstr>
      <vt:lpstr>Slayt 112</vt:lpstr>
      <vt:lpstr>Slayt 113</vt:lpstr>
      <vt:lpstr>Slayt 114</vt:lpstr>
      <vt:lpstr>Slayt 115</vt:lpstr>
      <vt:lpstr>Slayt 116</vt:lpstr>
      <vt:lpstr>Savunma Sekreterliği </vt:lpstr>
      <vt:lpstr>Özel Kalem Müdürlüğü</vt:lpstr>
      <vt:lpstr>Slayt 119</vt:lpstr>
      <vt:lpstr>Slayt 120</vt:lpstr>
      <vt:lpstr>ALTINCI BÖLÜM: Taşra ve Yurt Dışı Teşkilâtları ile Bağlı Kuruluşlar </vt:lpstr>
      <vt:lpstr>Slayt 122</vt:lpstr>
      <vt:lpstr>Kültür ve Turizm Bakanlığının bağlı kuruluşları</vt:lpstr>
      <vt:lpstr>Slayt 124</vt:lpstr>
    </vt:vector>
  </TitlesOfParts>
  <Company>Şirket Adı</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Kültür ve Turizm Bakanlığı Teşkilat ve Görevleri Hakkında Kanun </dc:title>
  <dc:creator>Kullanıcı Adı</dc:creator>
  <cp:lastModifiedBy>EXPER</cp:lastModifiedBy>
  <cp:revision>13</cp:revision>
  <dcterms:created xsi:type="dcterms:W3CDTF">2011-03-12T22:40:55Z</dcterms:created>
  <dcterms:modified xsi:type="dcterms:W3CDTF">2011-03-13T18:02:02Z</dcterms:modified>
</cp:coreProperties>
</file>